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73" r:id="rId12"/>
    <p:sldId id="277" r:id="rId13"/>
    <p:sldId id="276" r:id="rId14"/>
    <p:sldId id="275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embeddedFontLst>
    <p:embeddedFont>
      <p:font typeface="G마켓 산스 Bold" panose="02000000000000000000" pitchFamily="50" charset="-127"/>
      <p:regular r:id="rId25"/>
    </p:embeddedFont>
    <p:embeddedFont>
      <p:font typeface="G마켓 산스 Medium" panose="02000000000000000000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여기어때 잘난체 OTF" panose="020B0600000101010101" pitchFamily="34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262"/>
    <a:srgbClr val="417CC3"/>
    <a:srgbClr val="FF7979"/>
    <a:srgbClr val="FFE8A7"/>
    <a:srgbClr val="FF9B9B"/>
    <a:srgbClr val="9CC3EA"/>
    <a:srgbClr val="FF5B5B"/>
    <a:srgbClr val="345DA6"/>
    <a:srgbClr val="4E94DA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D392B-90A6-4827-A0EE-E0513DEFE269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E0950-8DFF-4DA6-A564-72C7DC527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1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8FFC2-E094-2EFC-695B-DE152FCCE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0727A7-D9A5-F9A9-DE81-0D12865FB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73FB8-B9BE-0D21-A0C0-823B282F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3454-44BB-4107-B5BC-477C2743B688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F9B29-0E6E-2DB3-8573-7A278F7C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FA57A-5421-5B32-BCE7-7EC7ECFD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BC474-DD1F-67CD-87CE-3D78CBA1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47018-A619-63F0-67E0-43C31BC7D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C0879-03F2-9AFD-AE38-2ADD0034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9F55A-1587-417D-A4B6-C217D4F8784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D3F29-81AA-C2D7-8341-452B4EDF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25600-F4C2-042E-E755-7DA460BE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1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384586-10C2-C680-9045-96E02710F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59A8-358A-B4D1-AE75-140940247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F5085-F848-3CD7-7709-BD658AC3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D8BB-C2DD-4D27-A12C-406542C3D56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06A68-A406-1835-2DC6-0A2FEA37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33365-2A3D-3102-FA9F-1D12D9B2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5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C054B-AB15-908D-8A3C-2D643797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379ED-8BCE-A4F5-20DA-1900B9A8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31860-9F61-F1F6-A3C3-230EBA53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FAE4-7AB0-47B7-9869-24B4A27D201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8285A-4F2A-C28F-0115-BEDA26D8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EA0F4-3874-319F-41B6-E162DFD4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26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AEF2B-1056-AB3B-AFF4-4AEABA8D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BF3D0-4275-6331-760C-1005A44D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1FE78-60E9-4D0A-BB36-D248293D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F7BB-88B7-46CD-9F6E-DE7972C7937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709D7-C120-D794-05C1-AEEAA53B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9C648-9F2C-8428-A829-CFFC8F89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48353-FC88-82BC-585D-9CAD0EFF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BFE14-CD07-2C07-4E0F-BA805868D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4F576-BCC5-3D6D-A737-1C2254F0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8CD12-292D-4DF8-264F-326BD2A2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AC7B-0D6C-4F36-B50C-9375AAEE6320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B854B-A17F-0678-FA9A-CA21E26F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3CE5FE-41F3-A15E-276F-AD2A5C29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C2AF-B76F-4510-71C8-81AB5154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92A14-7770-35B1-2123-CCA85DDA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85A5C-4335-3715-59D9-C5B7F1002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7F420B-8F97-ED1A-C86F-406E9BB4D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3C0E0-0555-DEEA-924D-60976788C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1E09F0-981A-8CDA-2977-BEE2D480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B1C23-6FC7-4258-9428-7FABA2F777BF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6AA4C6-1B28-3585-4BAD-D4BB798E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47731A-6449-1DC0-B12C-5711AF1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8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2B7B0-ED60-9A94-2A7C-3006B907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56AF97-8637-8DB2-3791-A86FF08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19E1-9BB8-4B55-AE06-CD539B8981A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81347C-5C96-EC52-D23B-42242072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38529-FA00-D424-5E89-12B5924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8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B3CCC-BBD4-40D4-AD3F-78CFB16B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EEE5-566E-4FB6-AAEB-78120CDDFCFD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170042-9660-5EB3-EDFC-3A32034D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F0D7C-A32C-551F-0ABB-09EB1183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1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7E4E9-5E42-9936-BACF-9433AA26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EB682-9B69-8F83-1F39-C9556D5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BC066-7E5E-918F-A382-AAD82E7EA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C2921-6466-29E4-36DA-0E1A59C6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0341-EBA7-4C64-B2D0-139619D2ED2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A5820-DEB4-71D1-B1EF-B7C91D4A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CB906-2EF6-3CED-C63B-0AB93D9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66679-0624-DD5F-9A76-776C9B23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8765F1-DA7B-75FC-9C7C-730023C6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AF76B-4D47-90D8-1A53-CF1E0BC76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3BD69-F075-5C49-9685-810DA068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70C-AF31-4782-8D41-E4C349C5D6A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F6E79-8650-0A4D-7BBD-A5B8E385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7F26F-E301-2B9F-0D5E-C85E92E6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CB3FFD-742E-C01D-32EB-3A22A6D2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8735D-BF6B-F80B-C805-75547DCD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C4C81-4880-E2C6-B4BA-4077CDEEF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D3BF-F59F-4AE4-900E-CCA81BD8196D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0A26C-D078-A5EE-9A9B-B957D942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28B39-9497-BE4E-5B59-2E4057728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C2E2-44BE-4B66-9982-61FBEA20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4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 drawn flat design metaverse illustration Free Vector">
            <a:extLst>
              <a:ext uri="{FF2B5EF4-FFF2-40B4-BE49-F238E27FC236}">
                <a16:creationId xmlns:a16="http://schemas.microsoft.com/office/drawing/2014/main" id="{0D157E1A-C720-0056-0DB8-62DE6A29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729916"/>
            <a:ext cx="5398168" cy="5398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633AB0-9FB6-97D6-CBE6-A1FD413EEE15}"/>
              </a:ext>
            </a:extLst>
          </p:cNvPr>
          <p:cNvSpPr/>
          <p:nvPr/>
        </p:nvSpPr>
        <p:spPr>
          <a:xfrm>
            <a:off x="282517" y="1623403"/>
            <a:ext cx="56621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VR</a:t>
            </a:r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3737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gorithm</a:t>
            </a:r>
            <a:endParaRPr lang="en-US" altLang="ko-KR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37372"/>
              </a:solidFill>
              <a:effectLst>
                <a:outerShdw blurRad="12700" dist="38100" dir="2700000" algn="tl" rotWithShape="0">
                  <a:schemeClr val="bg1">
                    <a:lumMod val="75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카페24 써라운드" pitchFamily="2" charset="-127"/>
            </a:endParaRPr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CB1F-9070-9399-9F4D-F84941B8F740}"/>
              </a:ext>
            </a:extLst>
          </p:cNvPr>
          <p:cNvSpPr/>
          <p:nvPr/>
        </p:nvSpPr>
        <p:spPr>
          <a:xfrm>
            <a:off x="1531469" y="1077654"/>
            <a:ext cx="31261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22-1 capstone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F9B7D-C38F-C576-E477-32CBF7AA5FFF}"/>
              </a:ext>
            </a:extLst>
          </p:cNvPr>
          <p:cNvSpPr/>
          <p:nvPr/>
        </p:nvSpPr>
        <p:spPr>
          <a:xfrm>
            <a:off x="2564394" y="4050912"/>
            <a:ext cx="1098378" cy="1708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구태성</a:t>
            </a:r>
            <a:endParaRPr lang="en-US" altLang="ko-KR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김성연</a:t>
            </a:r>
            <a:endParaRPr lang="en-US" altLang="ko-KR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한경빈</a:t>
            </a:r>
            <a:endParaRPr lang="en-US" altLang="ko-KR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14774-8BAA-DE42-BE29-8AB957FC2A58}"/>
              </a:ext>
            </a:extLst>
          </p:cNvPr>
          <p:cNvSpPr/>
          <p:nvPr/>
        </p:nvSpPr>
        <p:spPr>
          <a:xfrm>
            <a:off x="183162" y="2991955"/>
            <a:ext cx="5964840" cy="6848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VR </a:t>
            </a:r>
            <a:r>
              <a:rPr lang="ko-KR" altLang="en-US" sz="28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기기를 활용한 코딩 교육 플랫폼</a:t>
            </a:r>
            <a:endParaRPr lang="en-US" altLang="ko-KR" sz="28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65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A3D676-9A65-7369-C477-F153A9A50C2F}"/>
              </a:ext>
            </a:extLst>
          </p:cNvPr>
          <p:cNvCxnSpPr>
            <a:cxnSpLocks/>
          </p:cNvCxnSpPr>
          <p:nvPr/>
        </p:nvCxnSpPr>
        <p:spPr>
          <a:xfrm>
            <a:off x="525517" y="729916"/>
            <a:ext cx="5244113" cy="0"/>
          </a:xfrm>
          <a:prstGeom prst="line">
            <a:avLst/>
          </a:prstGeom>
          <a:ln w="57150" cap="rnd">
            <a:solidFill>
              <a:srgbClr val="6AA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EB7AEC-1B58-5123-E6F8-0D8309762FFC}"/>
              </a:ext>
            </a:extLst>
          </p:cNvPr>
          <p:cNvCxnSpPr>
            <a:cxnSpLocks/>
          </p:cNvCxnSpPr>
          <p:nvPr/>
        </p:nvCxnSpPr>
        <p:spPr>
          <a:xfrm>
            <a:off x="525517" y="6035616"/>
            <a:ext cx="5244113" cy="0"/>
          </a:xfrm>
          <a:prstGeom prst="line">
            <a:avLst/>
          </a:prstGeom>
          <a:ln w="57150" cap="rnd">
            <a:solidFill>
              <a:srgbClr val="6AA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EFD3260-442F-120A-3917-EF89FC7B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7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969D247D-5BE5-48C2-2031-3412227E9762}"/>
              </a:ext>
            </a:extLst>
          </p:cNvPr>
          <p:cNvGrpSpPr/>
          <p:nvPr/>
        </p:nvGrpSpPr>
        <p:grpSpPr>
          <a:xfrm>
            <a:off x="8790492" y="1725317"/>
            <a:ext cx="3166513" cy="1296393"/>
            <a:chOff x="723899" y="1803400"/>
            <a:chExt cx="2639267" cy="1448912"/>
          </a:xfrm>
          <a:solidFill>
            <a:srgbClr val="4E94DA"/>
          </a:solidFill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8072ECC-C9D4-F49F-5FFD-86B3365BD4DD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F62B7024-8BA8-455E-06AA-3F0C534E2D66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41AFCAC-CC62-CF9E-E68C-106212CB6551}"/>
              </a:ext>
            </a:extLst>
          </p:cNvPr>
          <p:cNvGrpSpPr/>
          <p:nvPr/>
        </p:nvGrpSpPr>
        <p:grpSpPr>
          <a:xfrm>
            <a:off x="5914728" y="1726312"/>
            <a:ext cx="3166513" cy="1296393"/>
            <a:chOff x="723899" y="1803400"/>
            <a:chExt cx="2639267" cy="1448912"/>
          </a:xfrm>
          <a:solidFill>
            <a:srgbClr val="9CC3EA"/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9D3544E-3D73-BF82-F68C-54D7497CFF34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E65DB2C0-9F40-A4C2-249E-6474A8A4B9FA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63655F9-3DFB-3475-E660-7729A537B8C1}"/>
              </a:ext>
            </a:extLst>
          </p:cNvPr>
          <p:cNvGrpSpPr/>
          <p:nvPr/>
        </p:nvGrpSpPr>
        <p:grpSpPr>
          <a:xfrm>
            <a:off x="3081969" y="1726810"/>
            <a:ext cx="3166513" cy="1296393"/>
            <a:chOff x="723899" y="1803400"/>
            <a:chExt cx="2639267" cy="1448912"/>
          </a:xfrm>
          <a:solidFill>
            <a:srgbClr val="4E94DA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467BAC3-1C1E-F8F9-6583-E2AAEE4A77A5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21A13A5B-2584-C6E9-8A12-D8D215376726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4844" y="336429"/>
            <a:ext cx="925900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VR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3737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gorithm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코딩 교육 플랫폼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3271" y="316127"/>
            <a:ext cx="918152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FA92E7-27CA-D2FB-B7DC-D5AAB1C837EA}"/>
              </a:ext>
            </a:extLst>
          </p:cNvPr>
          <p:cNvGrpSpPr/>
          <p:nvPr/>
        </p:nvGrpSpPr>
        <p:grpSpPr>
          <a:xfrm>
            <a:off x="253168" y="1725818"/>
            <a:ext cx="3114553" cy="1296393"/>
            <a:chOff x="723899" y="1803400"/>
            <a:chExt cx="2639267" cy="1448912"/>
          </a:xfrm>
          <a:solidFill>
            <a:srgbClr val="9CC3EA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FB7C29-99ED-201A-3AC3-884F3C8D884F}"/>
                </a:ext>
              </a:extLst>
            </p:cNvPr>
            <p:cNvSpPr/>
            <p:nvPr/>
          </p:nvSpPr>
          <p:spPr>
            <a:xfrm>
              <a:off x="723899" y="1803400"/>
              <a:ext cx="2404314" cy="1447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AA8F583E-71DE-ECD0-5ED6-286C452C7178}"/>
                </a:ext>
              </a:extLst>
            </p:cNvPr>
            <p:cNvSpPr/>
            <p:nvPr/>
          </p:nvSpPr>
          <p:spPr>
            <a:xfrm rot="5400000">
              <a:off x="2520179" y="2409325"/>
              <a:ext cx="1447802" cy="2381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2B2FD5D-6662-7F49-D6B6-1DC49489F778}"/>
              </a:ext>
            </a:extLst>
          </p:cNvPr>
          <p:cNvSpPr txBox="1"/>
          <p:nvPr/>
        </p:nvSpPr>
        <p:spPr>
          <a:xfrm>
            <a:off x="610699" y="2125570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제작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86A2B6-C64F-0FFA-34DC-4026BD73D142}"/>
              </a:ext>
            </a:extLst>
          </p:cNvPr>
          <p:cNvSpPr txBox="1"/>
          <p:nvPr/>
        </p:nvSpPr>
        <p:spPr>
          <a:xfrm>
            <a:off x="3575131" y="2117540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선택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545E5E-9F9B-C354-C20A-331D6CDB05C5}"/>
              </a:ext>
            </a:extLst>
          </p:cNvPr>
          <p:cNvSpPr txBox="1"/>
          <p:nvPr/>
        </p:nvSpPr>
        <p:spPr>
          <a:xfrm>
            <a:off x="6311430" y="2106521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풀이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E87B00-2766-0075-7E81-3EC7CAE802B2}"/>
              </a:ext>
            </a:extLst>
          </p:cNvPr>
          <p:cNvSpPr txBox="1"/>
          <p:nvPr/>
        </p:nvSpPr>
        <p:spPr>
          <a:xfrm>
            <a:off x="9118301" y="2117540"/>
            <a:ext cx="2555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제출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확인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A6F8B93B-C237-6D4E-6794-633B7312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43" y="4853765"/>
            <a:ext cx="1688108" cy="168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ACB3E1A8-386F-ABBA-7B43-C7E81B46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42" y="4957030"/>
            <a:ext cx="1461412" cy="14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57009B4-42C7-3A31-562E-E7D9B67E3C0D}"/>
              </a:ext>
            </a:extLst>
          </p:cNvPr>
          <p:cNvCxnSpPr>
            <a:cxnSpLocks/>
          </p:cNvCxnSpPr>
          <p:nvPr/>
        </p:nvCxnSpPr>
        <p:spPr>
          <a:xfrm>
            <a:off x="3228456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6FC0CD5-4E81-47D3-4B2F-6F5B986C9D59}"/>
              </a:ext>
            </a:extLst>
          </p:cNvPr>
          <p:cNvCxnSpPr>
            <a:cxnSpLocks/>
          </p:cNvCxnSpPr>
          <p:nvPr/>
        </p:nvCxnSpPr>
        <p:spPr>
          <a:xfrm>
            <a:off x="6114612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4B748D9-9945-53E6-F87D-B0CE74327AD6}"/>
              </a:ext>
            </a:extLst>
          </p:cNvPr>
          <p:cNvCxnSpPr>
            <a:cxnSpLocks/>
          </p:cNvCxnSpPr>
          <p:nvPr/>
        </p:nvCxnSpPr>
        <p:spPr>
          <a:xfrm>
            <a:off x="8938365" y="3289088"/>
            <a:ext cx="0" cy="3129354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12" name="Picture 20">
            <a:extLst>
              <a:ext uri="{FF2B5EF4-FFF2-40B4-BE49-F238E27FC236}">
                <a16:creationId xmlns:a16="http://schemas.microsoft.com/office/drawing/2014/main" id="{62E236AE-9207-4218-326A-F5B685B4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05" y="4853765"/>
            <a:ext cx="1519629" cy="1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7D2BAB6-9993-8B9E-56CB-DD1AEC3A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97" y="4842151"/>
            <a:ext cx="1467260" cy="14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58E5293-CD22-D3DE-8D55-48D036830745}"/>
              </a:ext>
            </a:extLst>
          </p:cNvPr>
          <p:cNvSpPr txBox="1"/>
          <p:nvPr/>
        </p:nvSpPr>
        <p:spPr>
          <a:xfrm>
            <a:off x="253168" y="3301576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선생님이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서버에서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문제 제작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08DA47-F88C-46FC-ADF5-9C15576035B8}"/>
              </a:ext>
            </a:extLst>
          </p:cNvPr>
          <p:cNvSpPr txBox="1"/>
          <p:nvPr/>
        </p:nvSpPr>
        <p:spPr>
          <a:xfrm>
            <a:off x="3707560" y="3289088"/>
            <a:ext cx="2050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학생은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접속해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선택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01E2D1C-FBD9-9755-FA13-3C53A435383D}"/>
              </a:ext>
            </a:extLst>
          </p:cNvPr>
          <p:cNvSpPr txBox="1"/>
          <p:nvPr/>
        </p:nvSpPr>
        <p:spPr>
          <a:xfrm>
            <a:off x="6312281" y="3301575"/>
            <a:ext cx="2433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기기를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사용하여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주어진 문제 풀이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A184645-80DA-78AF-5D68-0A03E2457151}"/>
              </a:ext>
            </a:extLst>
          </p:cNvPr>
          <p:cNvSpPr txBox="1"/>
          <p:nvPr/>
        </p:nvSpPr>
        <p:spPr>
          <a:xfrm>
            <a:off x="9214791" y="3331268"/>
            <a:ext cx="2643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풀이 결과를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업로드하여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공유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928C011-63F4-1A53-90BF-EF0E13D2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3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520619" y="153174"/>
            <a:ext cx="478772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전체 설계 구조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212842" y="114722"/>
            <a:ext cx="5327122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F71EDD-2F34-F9E2-9CF8-E5F425964624}"/>
              </a:ext>
            </a:extLst>
          </p:cNvPr>
          <p:cNvGrpSpPr/>
          <p:nvPr/>
        </p:nvGrpSpPr>
        <p:grpSpPr>
          <a:xfrm>
            <a:off x="1145364" y="3988067"/>
            <a:ext cx="3009900" cy="2069447"/>
            <a:chOff x="2133600" y="4242453"/>
            <a:chExt cx="3009900" cy="206944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9125862-6E8E-0C6C-3FAB-38AE5B50D485}"/>
                </a:ext>
              </a:extLst>
            </p:cNvPr>
            <p:cNvSpPr/>
            <p:nvPr/>
          </p:nvSpPr>
          <p:spPr>
            <a:xfrm>
              <a:off x="2133600" y="4242453"/>
              <a:ext cx="3009900" cy="2069447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047A7E50-DF66-045A-E2ED-D673D6DDF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29" t="28098" r="16295" b="28148"/>
            <a:stretch/>
          </p:blipFill>
          <p:spPr bwMode="auto">
            <a:xfrm>
              <a:off x="2583182" y="4675374"/>
              <a:ext cx="2110735" cy="133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761652-AF2C-2ECA-7171-D25A7E73F7A6}"/>
              </a:ext>
            </a:extLst>
          </p:cNvPr>
          <p:cNvGrpSpPr/>
          <p:nvPr/>
        </p:nvGrpSpPr>
        <p:grpSpPr>
          <a:xfrm>
            <a:off x="7458217" y="1563023"/>
            <a:ext cx="3860800" cy="4494491"/>
            <a:chOff x="7556500" y="1817409"/>
            <a:chExt cx="3860800" cy="449449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E7443B3-CECF-2BBB-DE5C-FB6F8C565382}"/>
                </a:ext>
              </a:extLst>
            </p:cNvPr>
            <p:cNvSpPr/>
            <p:nvPr/>
          </p:nvSpPr>
          <p:spPr>
            <a:xfrm>
              <a:off x="7556500" y="1817409"/>
              <a:ext cx="3860800" cy="4494491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412" name="Picture 4" descr="유니티 (게임 엔진) - 위키백과, 우리 모두의 백과사전">
              <a:extLst>
                <a:ext uri="{FF2B5EF4-FFF2-40B4-BE49-F238E27FC236}">
                  <a16:creationId xmlns:a16="http://schemas.microsoft.com/office/drawing/2014/main" id="{C3DEC5AF-1AF8-D94F-0CFE-1F1EF86A8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038" y="4692623"/>
              <a:ext cx="3217723" cy="1169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9C92A4E7-7AA9-4734-AF4F-B28C4A97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00" y="1515144"/>
            <a:ext cx="1351557" cy="135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0EA9E71C-DCA7-8824-2EB3-17C515DC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50" y="1886577"/>
            <a:ext cx="1136928" cy="11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Oculus Quest 2 headset with controllers">
            <a:extLst>
              <a:ext uri="{FF2B5EF4-FFF2-40B4-BE49-F238E27FC236}">
                <a16:creationId xmlns:a16="http://schemas.microsoft.com/office/drawing/2014/main" id="{E8AA4F3A-C485-0156-22A8-F00E4341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892" y="1787099"/>
            <a:ext cx="2695447" cy="15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03D9F5-B424-B3A5-30B6-9C9198DAB3D2}"/>
              </a:ext>
            </a:extLst>
          </p:cNvPr>
          <p:cNvCxnSpPr/>
          <p:nvPr/>
        </p:nvCxnSpPr>
        <p:spPr>
          <a:xfrm flipV="1">
            <a:off x="9089551" y="3304423"/>
            <a:ext cx="0" cy="889504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C1F5A0C-E3C5-02AF-FACA-9DA24C311D76}"/>
              </a:ext>
            </a:extLst>
          </p:cNvPr>
          <p:cNvCxnSpPr>
            <a:cxnSpLocks/>
          </p:cNvCxnSpPr>
          <p:nvPr/>
        </p:nvCxnSpPr>
        <p:spPr>
          <a:xfrm>
            <a:off x="4476802" y="4462098"/>
            <a:ext cx="2526895" cy="0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95C4A8-71AD-E836-A45E-EA878A6197E5}"/>
              </a:ext>
            </a:extLst>
          </p:cNvPr>
          <p:cNvCxnSpPr>
            <a:cxnSpLocks/>
          </p:cNvCxnSpPr>
          <p:nvPr/>
        </p:nvCxnSpPr>
        <p:spPr>
          <a:xfrm flipH="1" flipV="1">
            <a:off x="4471865" y="5746039"/>
            <a:ext cx="2531832" cy="11931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C07CAA-8461-4AB5-EFD3-527C47FB62FB}"/>
              </a:ext>
            </a:extLst>
          </p:cNvPr>
          <p:cNvSpPr txBox="1"/>
          <p:nvPr/>
        </p:nvSpPr>
        <p:spPr>
          <a:xfrm>
            <a:off x="9161869" y="368666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 제공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66D0F4-CB66-FB00-2B54-15EFABE36161}"/>
              </a:ext>
            </a:extLst>
          </p:cNvPr>
          <p:cNvSpPr txBox="1"/>
          <p:nvPr/>
        </p:nvSpPr>
        <p:spPr>
          <a:xfrm>
            <a:off x="4870426" y="4026946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데이터 전달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9752EC-40EE-4CAE-CDD8-7A9CDB08684A}"/>
              </a:ext>
            </a:extLst>
          </p:cNvPr>
          <p:cNvSpPr txBox="1"/>
          <p:nvPr/>
        </p:nvSpPr>
        <p:spPr>
          <a:xfrm>
            <a:off x="4621314" y="535547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풀이 결과 데이터 전달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12CC204-A4F7-0B72-4185-0D4A56026B6A}"/>
              </a:ext>
            </a:extLst>
          </p:cNvPr>
          <p:cNvCxnSpPr>
            <a:cxnSpLocks/>
          </p:cNvCxnSpPr>
          <p:nvPr/>
        </p:nvCxnSpPr>
        <p:spPr>
          <a:xfrm>
            <a:off x="2645362" y="3023505"/>
            <a:ext cx="0" cy="78087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A2606A5-5ED1-BDAD-6F28-545F5637FA03}"/>
              </a:ext>
            </a:extLst>
          </p:cNvPr>
          <p:cNvSpPr txBox="1"/>
          <p:nvPr/>
        </p:nvSpPr>
        <p:spPr>
          <a:xfrm>
            <a:off x="1414031" y="318158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생성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2A452C6-DED7-61F4-213B-748EF94451B3}"/>
              </a:ext>
            </a:extLst>
          </p:cNvPr>
          <p:cNvCxnSpPr>
            <a:cxnSpLocks/>
          </p:cNvCxnSpPr>
          <p:nvPr/>
        </p:nvCxnSpPr>
        <p:spPr>
          <a:xfrm>
            <a:off x="5977625" y="2661487"/>
            <a:ext cx="1136927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6B97C87-8EBC-B045-A2CD-B7F5E229DBBB}"/>
              </a:ext>
            </a:extLst>
          </p:cNvPr>
          <p:cNvSpPr txBox="1"/>
          <p:nvPr/>
        </p:nvSpPr>
        <p:spPr>
          <a:xfrm>
            <a:off x="5974496" y="220865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풀이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B5178C-C362-AFFE-0960-47BB8906601C}"/>
              </a:ext>
            </a:extLst>
          </p:cNvPr>
          <p:cNvSpPr txBox="1"/>
          <p:nvPr/>
        </p:nvSpPr>
        <p:spPr>
          <a:xfrm>
            <a:off x="1867901" y="614286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server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1600D0-C571-BF9B-0ABB-D690AC8BE263}"/>
              </a:ext>
            </a:extLst>
          </p:cNvPr>
          <p:cNvSpPr txBox="1"/>
          <p:nvPr/>
        </p:nvSpPr>
        <p:spPr>
          <a:xfrm>
            <a:off x="8838061" y="614609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 client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D85F4-4AD2-676C-4B7A-12461B0093E4}"/>
              </a:ext>
            </a:extLst>
          </p:cNvPr>
          <p:cNvSpPr txBox="1"/>
          <p:nvPr/>
        </p:nvSpPr>
        <p:spPr>
          <a:xfrm>
            <a:off x="4909663" y="301667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D159E6-0BF3-6A7C-D6D4-045E40749E4A}"/>
              </a:ext>
            </a:extLst>
          </p:cNvPr>
          <p:cNvSpPr txBox="1"/>
          <p:nvPr/>
        </p:nvSpPr>
        <p:spPr>
          <a:xfrm>
            <a:off x="2791577" y="245504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선생님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88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8222076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Web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Platform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설계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8422567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FD63883-D4F8-17AE-42F4-5761ECD61A8F}"/>
              </a:ext>
            </a:extLst>
          </p:cNvPr>
          <p:cNvSpPr/>
          <p:nvPr/>
        </p:nvSpPr>
        <p:spPr>
          <a:xfrm>
            <a:off x="2089380" y="1426028"/>
            <a:ext cx="6342907" cy="4488501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934AA6C2-B179-9F4B-AAE2-5435B04AB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" y="2982058"/>
            <a:ext cx="1151156" cy="115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6E00D13-FBB0-999A-1E59-825D100E4C87}"/>
              </a:ext>
            </a:extLst>
          </p:cNvPr>
          <p:cNvCxnSpPr>
            <a:cxnSpLocks/>
          </p:cNvCxnSpPr>
          <p:nvPr/>
        </p:nvCxnSpPr>
        <p:spPr>
          <a:xfrm>
            <a:off x="1499966" y="3429000"/>
            <a:ext cx="494486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C64D4F-D88F-4485-EE2A-28C7ECA7DD16}"/>
              </a:ext>
            </a:extLst>
          </p:cNvPr>
          <p:cNvSpPr txBox="1"/>
          <p:nvPr/>
        </p:nvSpPr>
        <p:spPr>
          <a:xfrm>
            <a:off x="4319833" y="6024437"/>
            <a:ext cx="1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Platform </a:t>
            </a:r>
            <a:endParaRPr lang="ko-KR" altLang="en-US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DB301-5837-A971-8C89-5AAF2EFC18A4}"/>
              </a:ext>
            </a:extLst>
          </p:cNvPr>
          <p:cNvSpPr txBox="1"/>
          <p:nvPr/>
        </p:nvSpPr>
        <p:spPr>
          <a:xfrm>
            <a:off x="1391043" y="29820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59F934-EB8F-EFF8-01A8-894F68D5C826}"/>
              </a:ext>
            </a:extLst>
          </p:cNvPr>
          <p:cNvSpPr txBox="1"/>
          <p:nvPr/>
        </p:nvSpPr>
        <p:spPr>
          <a:xfrm>
            <a:off x="346711" y="2537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5A0248-1614-CDCC-B264-1CF23BE72FC1}"/>
              </a:ext>
            </a:extLst>
          </p:cNvPr>
          <p:cNvSpPr txBox="1"/>
          <p:nvPr/>
        </p:nvSpPr>
        <p:spPr>
          <a:xfrm>
            <a:off x="2307095" y="1792841"/>
            <a:ext cx="595872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로그인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교육자는 브라우저를 통해 플랫폼에 접속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생성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학생들이 풀 문제를 생성할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조회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생성한 문제들을 조회할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조회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학생들이 문제를 푼 결과를 확인할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4C72355-623D-B6EB-04FE-A40BEB1D80CB}"/>
              </a:ext>
            </a:extLst>
          </p:cNvPr>
          <p:cNvSpPr/>
          <p:nvPr/>
        </p:nvSpPr>
        <p:spPr>
          <a:xfrm>
            <a:off x="9840553" y="2464904"/>
            <a:ext cx="2141732" cy="2134235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Picture 6" descr="Oculus Quest 2 headset with controllers">
            <a:extLst>
              <a:ext uri="{FF2B5EF4-FFF2-40B4-BE49-F238E27FC236}">
                <a16:creationId xmlns:a16="http://schemas.microsoft.com/office/drawing/2014/main" id="{FB479D61-A6AF-8FC3-606B-30D79404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38" y="3041374"/>
            <a:ext cx="1777692" cy="10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DCA24F-4C06-B2EB-918C-278040B3EE26}"/>
              </a:ext>
            </a:extLst>
          </p:cNvPr>
          <p:cNvSpPr txBox="1"/>
          <p:nvPr/>
        </p:nvSpPr>
        <p:spPr>
          <a:xfrm>
            <a:off x="10324257" y="468384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Client</a:t>
            </a:r>
            <a:endParaRPr lang="ko-KR" altLang="en-US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62789B8-FB33-0986-2D6F-8C9504A600D2}"/>
              </a:ext>
            </a:extLst>
          </p:cNvPr>
          <p:cNvCxnSpPr>
            <a:cxnSpLocks/>
          </p:cNvCxnSpPr>
          <p:nvPr/>
        </p:nvCxnSpPr>
        <p:spPr>
          <a:xfrm>
            <a:off x="8682567" y="2920154"/>
            <a:ext cx="95839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279604-F80A-BC37-16B5-B73570994D91}"/>
              </a:ext>
            </a:extLst>
          </p:cNvPr>
          <p:cNvSpPr txBox="1"/>
          <p:nvPr/>
        </p:nvSpPr>
        <p:spPr>
          <a:xfrm>
            <a:off x="8540158" y="2475574"/>
            <a:ext cx="11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전달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80FFE6-3D6F-79E9-4D6B-CD7E32368607}"/>
              </a:ext>
            </a:extLst>
          </p:cNvPr>
          <p:cNvCxnSpPr>
            <a:cxnSpLocks/>
          </p:cNvCxnSpPr>
          <p:nvPr/>
        </p:nvCxnSpPr>
        <p:spPr>
          <a:xfrm flipH="1">
            <a:off x="8657224" y="4248218"/>
            <a:ext cx="95839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4BE293-F7AB-D8F9-2AC5-DEA7C29C7E61}"/>
              </a:ext>
            </a:extLst>
          </p:cNvPr>
          <p:cNvSpPr txBox="1"/>
          <p:nvPr/>
        </p:nvSpPr>
        <p:spPr>
          <a:xfrm>
            <a:off x="8583050" y="4414473"/>
            <a:ext cx="119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전달</a:t>
            </a:r>
          </a:p>
        </p:txBody>
      </p:sp>
    </p:spTree>
    <p:extLst>
      <p:ext uri="{BB962C8B-B14F-4D97-AF65-F5344CB8AC3E}">
        <p14:creationId xmlns:p14="http://schemas.microsoft.com/office/powerpoint/2010/main" val="135930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8222076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Web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Platform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 내부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8422567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1133C6-C075-CB1A-E73B-5D2687A7BBB9}"/>
              </a:ext>
            </a:extLst>
          </p:cNvPr>
          <p:cNvGrpSpPr/>
          <p:nvPr/>
        </p:nvGrpSpPr>
        <p:grpSpPr>
          <a:xfrm>
            <a:off x="1248967" y="1328905"/>
            <a:ext cx="9340066" cy="5021188"/>
            <a:chOff x="1583595" y="1311447"/>
            <a:chExt cx="8497906" cy="456844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E7443B3-CECF-2BBB-DE5C-FB6F8C565382}"/>
                </a:ext>
              </a:extLst>
            </p:cNvPr>
            <p:cNvSpPr>
              <a:spLocks/>
            </p:cNvSpPr>
            <p:nvPr/>
          </p:nvSpPr>
          <p:spPr>
            <a:xfrm>
              <a:off x="1583595" y="1311447"/>
              <a:ext cx="8497906" cy="4568446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F5C5B2A-8217-1131-0EDF-4D7FE1C23D21}"/>
                </a:ext>
              </a:extLst>
            </p:cNvPr>
            <p:cNvSpPr/>
            <p:nvPr/>
          </p:nvSpPr>
          <p:spPr>
            <a:xfrm>
              <a:off x="5238145" y="2066746"/>
              <a:ext cx="4233995" cy="3435729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00BDCB-5855-2808-3819-2EE606E29A07}"/>
                </a:ext>
              </a:extLst>
            </p:cNvPr>
            <p:cNvSpPr txBox="1"/>
            <p:nvPr/>
          </p:nvSpPr>
          <p:spPr>
            <a:xfrm>
              <a:off x="5832548" y="2896616"/>
              <a:ext cx="70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WAS</a:t>
              </a:r>
              <a:endPara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988D72-D2CF-6AA7-8135-3DA4C8C2ADB6}"/>
                </a:ext>
              </a:extLst>
            </p:cNvPr>
            <p:cNvSpPr txBox="1"/>
            <p:nvPr/>
          </p:nvSpPr>
          <p:spPr>
            <a:xfrm>
              <a:off x="2807617" y="2533087"/>
              <a:ext cx="1178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FrontEnd</a:t>
              </a:r>
              <a:endPara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FBF406C-1C1E-3484-823C-6D940FBA8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6897" y="4287795"/>
              <a:ext cx="653841" cy="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B7162E1-F0A4-E2AD-9DEF-D8DDCB19F2F4}"/>
                </a:ext>
              </a:extLst>
            </p:cNvPr>
            <p:cNvSpPr/>
            <p:nvPr/>
          </p:nvSpPr>
          <p:spPr>
            <a:xfrm>
              <a:off x="5502499" y="3617888"/>
              <a:ext cx="1332656" cy="1490645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CEEF179-3488-0DF6-6562-B042122CA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29" t="28098" r="16295" b="28148"/>
            <a:stretch/>
          </p:blipFill>
          <p:spPr bwMode="auto">
            <a:xfrm>
              <a:off x="5738570" y="4287795"/>
              <a:ext cx="860513" cy="54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5462658-B17F-E443-8304-97C85DB32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145" y="3179912"/>
              <a:ext cx="1917221" cy="1224891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3E92909-23A2-7C40-65FC-2B638B6EE675}"/>
                </a:ext>
              </a:extLst>
            </p:cNvPr>
            <p:cNvSpPr/>
            <p:nvPr/>
          </p:nvSpPr>
          <p:spPr>
            <a:xfrm>
              <a:off x="7799396" y="3617888"/>
              <a:ext cx="1332656" cy="1490645"/>
            </a:xfrm>
            <a:prstGeom prst="roundRect">
              <a:avLst/>
            </a:prstGeom>
            <a:ln w="76200">
              <a:solidFill>
                <a:srgbClr val="345DA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0FD0DC-2A97-2EA9-1083-E786E310D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21" y="4087899"/>
              <a:ext cx="1022475" cy="68165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8BD2459-FF23-ABC8-935D-169ECFFA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807" y="3261830"/>
              <a:ext cx="885833" cy="811102"/>
            </a:xfrm>
            <a:prstGeom prst="rect">
              <a:avLst/>
            </a:prstGeom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422C02D-26A8-33AD-A0F8-E2E87D673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442" y="3081282"/>
              <a:ext cx="2736245" cy="155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BB769E-5F26-C018-5B31-10E2681B347F}"/>
                </a:ext>
              </a:extLst>
            </p:cNvPr>
            <p:cNvSpPr txBox="1"/>
            <p:nvPr/>
          </p:nvSpPr>
          <p:spPr>
            <a:xfrm>
              <a:off x="7751077" y="2821579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DataBase</a:t>
              </a:r>
              <a:endPara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04B877-A27C-676E-AD68-11866061AD1A}"/>
                </a:ext>
              </a:extLst>
            </p:cNvPr>
            <p:cNvSpPr txBox="1"/>
            <p:nvPr/>
          </p:nvSpPr>
          <p:spPr>
            <a:xfrm>
              <a:off x="6759819" y="23484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BackEnd</a:t>
              </a:r>
              <a:endPara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8BD938-11C1-FA7E-B139-FABF24FE80BE}"/>
                </a:ext>
              </a:extLst>
            </p:cNvPr>
            <p:cNvSpPr txBox="1"/>
            <p:nvPr/>
          </p:nvSpPr>
          <p:spPr>
            <a:xfrm>
              <a:off x="5039821" y="1543843"/>
              <a:ext cx="1799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Web Platform </a:t>
              </a:r>
              <a:endPara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49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637402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패널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6612171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E7443B3-CECF-2BBB-DE5C-FB6F8C565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29260" y="1340739"/>
            <a:ext cx="8664907" cy="4831132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Picture 20">
            <a:extLst>
              <a:ext uri="{FF2B5EF4-FFF2-40B4-BE49-F238E27FC236}">
                <a16:creationId xmlns:a16="http://schemas.microsoft.com/office/drawing/2014/main" id="{0EA9E71C-DCA7-8824-2EB3-17C515DC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7" y="3190078"/>
            <a:ext cx="1136928" cy="11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2A452C6-DED7-61F4-213B-748EF94451B3}"/>
              </a:ext>
            </a:extLst>
          </p:cNvPr>
          <p:cNvCxnSpPr>
            <a:cxnSpLocks/>
          </p:cNvCxnSpPr>
          <p:nvPr/>
        </p:nvCxnSpPr>
        <p:spPr>
          <a:xfrm>
            <a:off x="1599654" y="3814072"/>
            <a:ext cx="1136927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1600D0-C571-BF9B-0ABB-D690AC8BE263}"/>
              </a:ext>
            </a:extLst>
          </p:cNvPr>
          <p:cNvSpPr txBox="1"/>
          <p:nvPr/>
        </p:nvSpPr>
        <p:spPr>
          <a:xfrm>
            <a:off x="6213482" y="634913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 client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DE2F43-FC84-46DA-3A59-DDA73545FF38}"/>
              </a:ext>
            </a:extLst>
          </p:cNvPr>
          <p:cNvSpPr txBox="1"/>
          <p:nvPr/>
        </p:nvSpPr>
        <p:spPr>
          <a:xfrm>
            <a:off x="1852968" y="33729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조작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41F699-6923-4FC5-0371-FCD8D349B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336" y="2509675"/>
            <a:ext cx="4593828" cy="282399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6368086-41B3-F35E-96C5-73D95120EDE7}"/>
              </a:ext>
            </a:extLst>
          </p:cNvPr>
          <p:cNvSpPr txBox="1"/>
          <p:nvPr/>
        </p:nvSpPr>
        <p:spPr>
          <a:xfrm>
            <a:off x="545170" y="439052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DDF78-5CC7-4881-808A-11B8FB3B4FE7}"/>
              </a:ext>
            </a:extLst>
          </p:cNvPr>
          <p:cNvSpPr txBox="1"/>
          <p:nvPr/>
        </p:nvSpPr>
        <p:spPr>
          <a:xfrm>
            <a:off x="4037191" y="1574785"/>
            <a:ext cx="16642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연산 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+ 3 =&gt; B)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A847C-63F6-8652-1D4D-26001FDFCE65}"/>
              </a:ext>
            </a:extLst>
          </p:cNvPr>
          <p:cNvSpPr txBox="1"/>
          <p:nvPr/>
        </p:nvSpPr>
        <p:spPr>
          <a:xfrm>
            <a:off x="6539588" y="1561290"/>
            <a:ext cx="12442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If</a:t>
            </a:r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&lt; B ?)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41292-7FF0-465E-F006-D1D079DC49D0}"/>
              </a:ext>
            </a:extLst>
          </p:cNvPr>
          <p:cNvSpPr txBox="1"/>
          <p:nvPr/>
        </p:nvSpPr>
        <p:spPr>
          <a:xfrm>
            <a:off x="8386179" y="1561290"/>
            <a:ext cx="22557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While </a:t>
            </a:r>
            <a:r>
              <a:rPr lang="ko-KR" altLang="en-US" sz="28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블록</a:t>
            </a:r>
            <a:endParaRPr lang="en-US" altLang="ko-KR" sz="28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E0626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 &lt; B ?  -&gt; Loop)</a:t>
            </a:r>
            <a:endParaRPr lang="ko-KR" altLang="en-US" dirty="0">
              <a:solidFill>
                <a:srgbClr val="E0626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75CAD4-9C64-8502-7435-26EC3E1BA48B}"/>
              </a:ext>
            </a:extLst>
          </p:cNvPr>
          <p:cNvCxnSpPr>
            <a:cxnSpLocks/>
          </p:cNvCxnSpPr>
          <p:nvPr/>
        </p:nvCxnSpPr>
        <p:spPr>
          <a:xfrm flipH="1" flipV="1">
            <a:off x="4991548" y="2361509"/>
            <a:ext cx="656111" cy="532298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F58847-0BF6-3EFF-E445-81EC50B78197}"/>
              </a:ext>
            </a:extLst>
          </p:cNvPr>
          <p:cNvCxnSpPr>
            <a:cxnSpLocks/>
          </p:cNvCxnSpPr>
          <p:nvPr/>
        </p:nvCxnSpPr>
        <p:spPr>
          <a:xfrm flipV="1">
            <a:off x="8716450" y="2361509"/>
            <a:ext cx="718714" cy="518803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E57A21B-D790-19BE-EEEB-100ECCB4466D}"/>
              </a:ext>
            </a:extLst>
          </p:cNvPr>
          <p:cNvCxnSpPr>
            <a:cxnSpLocks/>
          </p:cNvCxnSpPr>
          <p:nvPr/>
        </p:nvCxnSpPr>
        <p:spPr>
          <a:xfrm flipV="1">
            <a:off x="7161713" y="2283765"/>
            <a:ext cx="0" cy="468393"/>
          </a:xfrm>
          <a:prstGeom prst="straightConnector1">
            <a:avLst/>
          </a:prstGeom>
          <a:ln w="76200">
            <a:solidFill>
              <a:srgbClr val="FF7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09656B-9853-9C73-307F-49827A9E34D7}"/>
              </a:ext>
            </a:extLst>
          </p:cNvPr>
          <p:cNvSpPr txBox="1"/>
          <p:nvPr/>
        </p:nvSpPr>
        <p:spPr>
          <a:xfrm>
            <a:off x="2958797" y="3750217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변수 생성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2C4D38-E8EC-C695-4E47-E266F7C06AA1}"/>
              </a:ext>
            </a:extLst>
          </p:cNvPr>
          <p:cNvCxnSpPr>
            <a:cxnSpLocks/>
          </p:cNvCxnSpPr>
          <p:nvPr/>
        </p:nvCxnSpPr>
        <p:spPr>
          <a:xfrm flipH="1">
            <a:off x="4623035" y="3973995"/>
            <a:ext cx="87648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BB55522-32F9-8B2A-3E96-79179208468D}"/>
              </a:ext>
            </a:extLst>
          </p:cNvPr>
          <p:cNvSpPr txBox="1"/>
          <p:nvPr/>
        </p:nvSpPr>
        <p:spPr>
          <a:xfrm>
            <a:off x="9632546" y="3803786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변수 삭제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6CBC2-7147-B720-3CE8-050954164DEA}"/>
              </a:ext>
            </a:extLst>
          </p:cNvPr>
          <p:cNvCxnSpPr>
            <a:cxnSpLocks/>
          </p:cNvCxnSpPr>
          <p:nvPr/>
        </p:nvCxnSpPr>
        <p:spPr>
          <a:xfrm>
            <a:off x="7931796" y="4011827"/>
            <a:ext cx="151898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5E7B9C-BFC5-331D-6FB0-C8A2812387C7}"/>
              </a:ext>
            </a:extLst>
          </p:cNvPr>
          <p:cNvSpPr txBox="1"/>
          <p:nvPr/>
        </p:nvSpPr>
        <p:spPr>
          <a:xfrm>
            <a:off x="3306259" y="548785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끝까지 실행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960EEC-BDF6-6B46-86B6-12EAE33DC702}"/>
              </a:ext>
            </a:extLst>
          </p:cNvPr>
          <p:cNvSpPr txBox="1"/>
          <p:nvPr/>
        </p:nvSpPr>
        <p:spPr>
          <a:xfrm>
            <a:off x="5873654" y="5486906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 </a:t>
            </a:r>
            <a:r>
              <a:rPr lang="ko-KR" altLang="en-US" sz="2800" dirty="0" err="1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칸씩</a:t>
            </a:r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실행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7D97BB-ECEB-8C62-1B8C-923FB0551E4E}"/>
              </a:ext>
            </a:extLst>
          </p:cNvPr>
          <p:cNvSpPr txBox="1"/>
          <p:nvPr/>
        </p:nvSpPr>
        <p:spPr>
          <a:xfrm>
            <a:off x="8448407" y="5467400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실행 초기화</a:t>
            </a:r>
            <a:endParaRPr lang="ko-KR" altLang="en-US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67C2A8A-CDD1-E21B-6694-D313C47DD52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928591" y="5066852"/>
            <a:ext cx="0" cy="420054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5E20C6-5C7C-FAC4-B003-68BD2E672C76}"/>
              </a:ext>
            </a:extLst>
          </p:cNvPr>
          <p:cNvCxnSpPr>
            <a:cxnSpLocks/>
          </p:cNvCxnSpPr>
          <p:nvPr/>
        </p:nvCxnSpPr>
        <p:spPr>
          <a:xfrm flipH="1">
            <a:off x="4496696" y="4990215"/>
            <a:ext cx="818446" cy="371449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6F7852F-EF59-65C3-24DE-3D32DC017D00}"/>
              </a:ext>
            </a:extLst>
          </p:cNvPr>
          <p:cNvCxnSpPr>
            <a:cxnSpLocks/>
          </p:cNvCxnSpPr>
          <p:nvPr/>
        </p:nvCxnSpPr>
        <p:spPr>
          <a:xfrm>
            <a:off x="8419633" y="4976218"/>
            <a:ext cx="943107" cy="385446"/>
          </a:xfrm>
          <a:prstGeom prst="straightConnector1">
            <a:avLst/>
          </a:prstGeom>
          <a:ln w="76200">
            <a:solidFill>
              <a:srgbClr val="417C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24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E7443B3-CECF-2BBB-DE5C-FB6F8C565382}"/>
              </a:ext>
            </a:extLst>
          </p:cNvPr>
          <p:cNvSpPr>
            <a:spLocks/>
          </p:cNvSpPr>
          <p:nvPr/>
        </p:nvSpPr>
        <p:spPr>
          <a:xfrm>
            <a:off x="756620" y="1298995"/>
            <a:ext cx="10678760" cy="4831132"/>
          </a:xfrm>
          <a:prstGeom prst="roundRect">
            <a:avLst/>
          </a:prstGeom>
          <a:ln w="76200">
            <a:solidFill>
              <a:srgbClr val="345D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FDE263-B5B3-D4DD-DAA1-BDD01510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19" y="1574311"/>
            <a:ext cx="1693186" cy="16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97980" y="246657"/>
            <a:ext cx="6374021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클라이언트 내부 구조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8033" y="172695"/>
            <a:ext cx="6612171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3F5F4ED-4E72-AE28-67D8-B043FF82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25" name="Picture 6" descr="Oculus Quest 2 headset with controllers">
            <a:extLst>
              <a:ext uri="{FF2B5EF4-FFF2-40B4-BE49-F238E27FC236}">
                <a16:creationId xmlns:a16="http://schemas.microsoft.com/office/drawing/2014/main" id="{8CE41E83-EF40-CBA4-B3F3-926F16635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35" y="1447773"/>
            <a:ext cx="1777692" cy="10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DB8B03-103B-D6AD-DB36-3480EBA65459}"/>
              </a:ext>
            </a:extLst>
          </p:cNvPr>
          <p:cNvGrpSpPr/>
          <p:nvPr/>
        </p:nvGrpSpPr>
        <p:grpSpPr>
          <a:xfrm>
            <a:off x="1215746" y="2293830"/>
            <a:ext cx="1914040" cy="619391"/>
            <a:chOff x="1096106" y="2502318"/>
            <a:chExt cx="1914040" cy="619391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DEBD067A-4C58-885D-55F6-3685638B7D89}"/>
                </a:ext>
              </a:extLst>
            </p:cNvPr>
            <p:cNvSpPr/>
            <p:nvPr/>
          </p:nvSpPr>
          <p:spPr>
            <a:xfrm>
              <a:off x="1096106" y="2502318"/>
              <a:ext cx="1914040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20D6B-A6DB-6E0B-8A06-DA132388F61B}"/>
                </a:ext>
              </a:extLst>
            </p:cNvPr>
            <p:cNvSpPr txBox="1"/>
            <p:nvPr/>
          </p:nvSpPr>
          <p:spPr>
            <a:xfrm>
              <a:off x="1172115" y="2637616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err="1">
                  <a:solidFill>
                    <a:srgbClr val="E06262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VRInteract</a:t>
              </a:r>
              <a:endParaRPr lang="ko-KR" altLang="en-US" sz="20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7A94725-0B16-300C-94F4-2065E733A937}"/>
              </a:ext>
            </a:extLst>
          </p:cNvPr>
          <p:cNvCxnSpPr>
            <a:cxnSpLocks/>
          </p:cNvCxnSpPr>
          <p:nvPr/>
        </p:nvCxnSpPr>
        <p:spPr>
          <a:xfrm>
            <a:off x="2246569" y="3056726"/>
            <a:ext cx="0" cy="632175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81FA61-D994-3857-C1E0-CFEC560633B3}"/>
              </a:ext>
            </a:extLst>
          </p:cNvPr>
          <p:cNvSpPr txBox="1"/>
          <p:nvPr/>
        </p:nvSpPr>
        <p:spPr>
          <a:xfrm>
            <a:off x="1056282" y="3156098"/>
            <a:ext cx="117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패널 조작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A3E359F-8568-CB6E-477E-810CF74FBD30}"/>
              </a:ext>
            </a:extLst>
          </p:cNvPr>
          <p:cNvCxnSpPr>
            <a:cxnSpLocks/>
          </p:cNvCxnSpPr>
          <p:nvPr/>
        </p:nvCxnSpPr>
        <p:spPr>
          <a:xfrm>
            <a:off x="3389785" y="2658201"/>
            <a:ext cx="1138120" cy="0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9E1208-9EFB-F903-1FAC-AFE1BBB41B12}"/>
              </a:ext>
            </a:extLst>
          </p:cNvPr>
          <p:cNvSpPr txBox="1"/>
          <p:nvPr/>
        </p:nvSpPr>
        <p:spPr>
          <a:xfrm>
            <a:off x="3422934" y="222329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실행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7C56FD-ADBD-6264-A3B3-F5917367034D}"/>
              </a:ext>
            </a:extLst>
          </p:cNvPr>
          <p:cNvCxnSpPr>
            <a:cxnSpLocks/>
          </p:cNvCxnSpPr>
          <p:nvPr/>
        </p:nvCxnSpPr>
        <p:spPr>
          <a:xfrm flipV="1">
            <a:off x="7352059" y="2389049"/>
            <a:ext cx="1218753" cy="152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17E6B2-A3BD-75AE-E70E-64717D965645}"/>
              </a:ext>
            </a:extLst>
          </p:cNvPr>
          <p:cNvSpPr txBox="1"/>
          <p:nvPr/>
        </p:nvSpPr>
        <p:spPr>
          <a:xfrm>
            <a:off x="7218697" y="195651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결과값 전달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3F1B6A-6610-E72B-1844-10C6ED090831}"/>
              </a:ext>
            </a:extLst>
          </p:cNvPr>
          <p:cNvCxnSpPr>
            <a:cxnSpLocks/>
          </p:cNvCxnSpPr>
          <p:nvPr/>
        </p:nvCxnSpPr>
        <p:spPr>
          <a:xfrm flipH="1">
            <a:off x="7279999" y="2800612"/>
            <a:ext cx="1240270" cy="0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CD6253A-EA91-1BE1-C5E5-9B759C1663BF}"/>
              </a:ext>
            </a:extLst>
          </p:cNvPr>
          <p:cNvSpPr txBox="1"/>
          <p:nvPr/>
        </p:nvSpPr>
        <p:spPr>
          <a:xfrm>
            <a:off x="7301515" y="292701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초기값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9587B-86BA-1FB3-3B1E-CFE2F1779903}"/>
              </a:ext>
            </a:extLst>
          </p:cNvPr>
          <p:cNvSpPr/>
          <p:nvPr/>
        </p:nvSpPr>
        <p:spPr>
          <a:xfrm>
            <a:off x="4772596" y="2609946"/>
            <a:ext cx="2413828" cy="2947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0AAED6-6F4A-C689-C19A-E3338DD10B2C}"/>
              </a:ext>
            </a:extLst>
          </p:cNvPr>
          <p:cNvGrpSpPr/>
          <p:nvPr/>
        </p:nvGrpSpPr>
        <p:grpSpPr>
          <a:xfrm>
            <a:off x="4930392" y="2316241"/>
            <a:ext cx="2161668" cy="619391"/>
            <a:chOff x="3647461" y="2618093"/>
            <a:chExt cx="2161668" cy="619391"/>
          </a:xfrm>
        </p:grpSpPr>
        <p:sp>
          <p:nvSpPr>
            <p:cNvPr id="33" name="사각형: 잘린 한쪽 모서리 32">
              <a:extLst>
                <a:ext uri="{FF2B5EF4-FFF2-40B4-BE49-F238E27FC236}">
                  <a16:creationId xmlns:a16="http://schemas.microsoft.com/office/drawing/2014/main" id="{86C1977D-75BD-19CA-81CC-CD06EC7E87D9}"/>
                </a:ext>
              </a:extLst>
            </p:cNvPr>
            <p:cNvSpPr/>
            <p:nvPr/>
          </p:nvSpPr>
          <p:spPr>
            <a:xfrm>
              <a:off x="3647461" y="2618093"/>
              <a:ext cx="2161668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69B19D-DAE2-1D9E-C62E-3CC0E03DB624}"/>
                </a:ext>
              </a:extLst>
            </p:cNvPr>
            <p:cNvSpPr txBox="1"/>
            <p:nvPr/>
          </p:nvSpPr>
          <p:spPr>
            <a:xfrm>
              <a:off x="3748603" y="2753391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err="1">
                  <a:solidFill>
                    <a:srgbClr val="00B05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VRCompiler</a:t>
              </a:r>
              <a:endParaRPr lang="ko-KR" altLang="en-US" sz="2000" dirty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5367BC3-926D-A093-37DD-42AFC8134F24}"/>
              </a:ext>
            </a:extLst>
          </p:cNvPr>
          <p:cNvGrpSpPr/>
          <p:nvPr/>
        </p:nvGrpSpPr>
        <p:grpSpPr>
          <a:xfrm>
            <a:off x="5178636" y="3902753"/>
            <a:ext cx="1552991" cy="619391"/>
            <a:chOff x="4146082" y="2630909"/>
            <a:chExt cx="1182252" cy="619391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516BB302-F6D5-3C01-A48E-E2328602B595}"/>
                </a:ext>
              </a:extLst>
            </p:cNvPr>
            <p:cNvSpPr/>
            <p:nvPr/>
          </p:nvSpPr>
          <p:spPr>
            <a:xfrm>
              <a:off x="4146082" y="2630909"/>
              <a:ext cx="1182252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3CD966-C4FE-1A97-A59D-54519D79B5B1}"/>
                </a:ext>
              </a:extLst>
            </p:cNvPr>
            <p:cNvSpPr txBox="1"/>
            <p:nvPr/>
          </p:nvSpPr>
          <p:spPr>
            <a:xfrm>
              <a:off x="4146082" y="2762553"/>
              <a:ext cx="986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Block</a:t>
              </a:r>
              <a:endPara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37C6B76-7DB2-DE2B-D0F9-AD58BEA08DB7}"/>
              </a:ext>
            </a:extLst>
          </p:cNvPr>
          <p:cNvGrpSpPr/>
          <p:nvPr/>
        </p:nvGrpSpPr>
        <p:grpSpPr>
          <a:xfrm>
            <a:off x="5198558" y="4709274"/>
            <a:ext cx="1561904" cy="619391"/>
            <a:chOff x="3766430" y="2630909"/>
            <a:chExt cx="1561904" cy="619391"/>
          </a:xfrm>
        </p:grpSpPr>
        <p:sp>
          <p:nvSpPr>
            <p:cNvPr id="60" name="사각형: 잘린 한쪽 모서리 59">
              <a:extLst>
                <a:ext uri="{FF2B5EF4-FFF2-40B4-BE49-F238E27FC236}">
                  <a16:creationId xmlns:a16="http://schemas.microsoft.com/office/drawing/2014/main" id="{CCDC896A-C58F-1E85-EEF7-CA9DB37A5B2F}"/>
                </a:ext>
              </a:extLst>
            </p:cNvPr>
            <p:cNvSpPr/>
            <p:nvPr/>
          </p:nvSpPr>
          <p:spPr>
            <a:xfrm>
              <a:off x="3766430" y="2630909"/>
              <a:ext cx="1561904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366A15-30EC-2170-E5DC-DF000CBDA673}"/>
                </a:ext>
              </a:extLst>
            </p:cNvPr>
            <p:cNvSpPr txBox="1"/>
            <p:nvPr/>
          </p:nvSpPr>
          <p:spPr>
            <a:xfrm>
              <a:off x="3799388" y="2753640"/>
              <a:ext cx="1439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Variable</a:t>
              </a:r>
              <a:endParaRPr lang="ko-KR" altLang="en-US" sz="20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5AEDB05-4A7C-D03B-A07A-555EC8953D70}"/>
              </a:ext>
            </a:extLst>
          </p:cNvPr>
          <p:cNvGrpSpPr/>
          <p:nvPr/>
        </p:nvGrpSpPr>
        <p:grpSpPr>
          <a:xfrm>
            <a:off x="5165219" y="3091952"/>
            <a:ext cx="1552991" cy="619391"/>
            <a:chOff x="4146082" y="2630909"/>
            <a:chExt cx="1182252" cy="619391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F1487FAE-4CFB-AA36-6E35-667E2F2D1EC0}"/>
                </a:ext>
              </a:extLst>
            </p:cNvPr>
            <p:cNvSpPr/>
            <p:nvPr/>
          </p:nvSpPr>
          <p:spPr>
            <a:xfrm>
              <a:off x="4146082" y="2630909"/>
              <a:ext cx="1182252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D75B28-B3AA-0DDC-293B-8FDFD1EF6B87}"/>
                </a:ext>
              </a:extLst>
            </p:cNvPr>
            <p:cNvSpPr txBox="1"/>
            <p:nvPr/>
          </p:nvSpPr>
          <p:spPr>
            <a:xfrm>
              <a:off x="4146082" y="2729245"/>
              <a:ext cx="11680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2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Operator</a:t>
              </a:r>
              <a:endParaRPr lang="ko-KR" altLang="en-US" sz="2000" dirty="0">
                <a:solidFill>
                  <a:schemeClr val="accent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3834E6-4D5D-E06A-425F-2B0ED987FEB1}"/>
              </a:ext>
            </a:extLst>
          </p:cNvPr>
          <p:cNvCxnSpPr>
            <a:cxnSpLocks/>
          </p:cNvCxnSpPr>
          <p:nvPr/>
        </p:nvCxnSpPr>
        <p:spPr>
          <a:xfrm>
            <a:off x="3315158" y="2907286"/>
            <a:ext cx="1693186" cy="1305162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4C91574-DD65-C477-A739-EA4DD355BF15}"/>
              </a:ext>
            </a:extLst>
          </p:cNvPr>
          <p:cNvSpPr txBox="1"/>
          <p:nvPr/>
        </p:nvSpPr>
        <p:spPr>
          <a:xfrm>
            <a:off x="3058457" y="35730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블록 연결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94D0D82-7C32-D670-5DBA-B8C48DAE5B92}"/>
              </a:ext>
            </a:extLst>
          </p:cNvPr>
          <p:cNvGrpSpPr/>
          <p:nvPr/>
        </p:nvGrpSpPr>
        <p:grpSpPr>
          <a:xfrm>
            <a:off x="8588586" y="4740216"/>
            <a:ext cx="2352889" cy="619391"/>
            <a:chOff x="2975445" y="2630909"/>
            <a:chExt cx="2352889" cy="619391"/>
          </a:xfrm>
        </p:grpSpPr>
        <p:sp>
          <p:nvSpPr>
            <p:cNvPr id="70" name="사각형: 잘린 한쪽 모서리 69">
              <a:extLst>
                <a:ext uri="{FF2B5EF4-FFF2-40B4-BE49-F238E27FC236}">
                  <a16:creationId xmlns:a16="http://schemas.microsoft.com/office/drawing/2014/main" id="{FE236B75-AD2B-FC74-F2CF-DE736FD4FB7E}"/>
                </a:ext>
              </a:extLst>
            </p:cNvPr>
            <p:cNvSpPr/>
            <p:nvPr/>
          </p:nvSpPr>
          <p:spPr>
            <a:xfrm>
              <a:off x="2975445" y="2630909"/>
              <a:ext cx="2352889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03B240-6E8E-3F66-9DE4-7D4A46F47A9C}"/>
                </a:ext>
              </a:extLst>
            </p:cNvPr>
            <p:cNvSpPr txBox="1"/>
            <p:nvPr/>
          </p:nvSpPr>
          <p:spPr>
            <a:xfrm>
              <a:off x="2975445" y="2753640"/>
              <a:ext cx="2263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err="1">
                  <a:solidFill>
                    <a:schemeClr val="accent4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TrainManager</a:t>
              </a:r>
              <a:endParaRPr lang="ko-KR" altLang="en-US" sz="2000" dirty="0">
                <a:solidFill>
                  <a:schemeClr val="accent4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CC3E4C4-58BD-5503-BF5B-15D1466872C4}"/>
              </a:ext>
            </a:extLst>
          </p:cNvPr>
          <p:cNvCxnSpPr>
            <a:cxnSpLocks/>
          </p:cNvCxnSpPr>
          <p:nvPr/>
        </p:nvCxnSpPr>
        <p:spPr>
          <a:xfrm flipV="1">
            <a:off x="6973091" y="4881674"/>
            <a:ext cx="1471662" cy="7363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7D2DCD9-0245-71B7-06FB-3384498E2773}"/>
              </a:ext>
            </a:extLst>
          </p:cNvPr>
          <p:cNvSpPr txBox="1"/>
          <p:nvPr/>
        </p:nvSpPr>
        <p:spPr>
          <a:xfrm>
            <a:off x="8588586" y="545003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기차 모양 변수 트레이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C865EB7-6510-FF08-DCAC-F3225B61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67" y="1410362"/>
            <a:ext cx="1285075" cy="128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DC84A5-E61B-E669-F1B5-8724E24FB83B}"/>
              </a:ext>
            </a:extLst>
          </p:cNvPr>
          <p:cNvGrpSpPr/>
          <p:nvPr/>
        </p:nvGrpSpPr>
        <p:grpSpPr>
          <a:xfrm>
            <a:off x="8763119" y="2338832"/>
            <a:ext cx="2213135" cy="619391"/>
            <a:chOff x="797011" y="2487347"/>
            <a:chExt cx="2213135" cy="619391"/>
          </a:xfrm>
        </p:grpSpPr>
        <p:sp>
          <p:nvSpPr>
            <p:cNvPr id="36" name="사각형: 잘린 한쪽 모서리 35">
              <a:extLst>
                <a:ext uri="{FF2B5EF4-FFF2-40B4-BE49-F238E27FC236}">
                  <a16:creationId xmlns:a16="http://schemas.microsoft.com/office/drawing/2014/main" id="{340C5B5A-4D48-F759-09B7-CE8FEBAB7D98}"/>
                </a:ext>
              </a:extLst>
            </p:cNvPr>
            <p:cNvSpPr/>
            <p:nvPr/>
          </p:nvSpPr>
          <p:spPr>
            <a:xfrm>
              <a:off x="797011" y="2487347"/>
              <a:ext cx="2213135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D6B266-CD3C-D2C2-9DA0-49D85A69D64D}"/>
                </a:ext>
              </a:extLst>
            </p:cNvPr>
            <p:cNvSpPr txBox="1"/>
            <p:nvPr/>
          </p:nvSpPr>
          <p:spPr>
            <a:xfrm>
              <a:off x="835015" y="2611959"/>
              <a:ext cx="2137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err="1">
                  <a:solidFill>
                    <a:srgbClr val="C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TestManager</a:t>
              </a:r>
              <a:endParaRPr lang="ko-KR" altLang="en-US" sz="20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EA2420A0-85D3-A22B-4D68-56699755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06" y="3688901"/>
            <a:ext cx="1025932" cy="1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3AC230-F8C0-241A-E2D7-855B5F46AC50}"/>
              </a:ext>
            </a:extLst>
          </p:cNvPr>
          <p:cNvGrpSpPr/>
          <p:nvPr/>
        </p:nvGrpSpPr>
        <p:grpSpPr>
          <a:xfrm>
            <a:off x="1096307" y="4571979"/>
            <a:ext cx="2161668" cy="619391"/>
            <a:chOff x="3647461" y="2618093"/>
            <a:chExt cx="2161668" cy="619391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D4935CF8-6FAC-419A-0B9F-25F57223891C}"/>
                </a:ext>
              </a:extLst>
            </p:cNvPr>
            <p:cNvSpPr/>
            <p:nvPr/>
          </p:nvSpPr>
          <p:spPr>
            <a:xfrm>
              <a:off x="3647461" y="2618093"/>
              <a:ext cx="2161668" cy="619391"/>
            </a:xfrm>
            <a:prstGeom prst="snip1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53FDD0-D946-0C2F-15F4-0E3B0394A2AB}"/>
                </a:ext>
              </a:extLst>
            </p:cNvPr>
            <p:cNvSpPr txBox="1"/>
            <p:nvPr/>
          </p:nvSpPr>
          <p:spPr>
            <a:xfrm>
              <a:off x="3727156" y="2753391"/>
              <a:ext cx="2020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err="1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BlockBuilder</a:t>
              </a:r>
              <a:endPara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CAD5C864-46DF-12F1-476C-57BEE3DBFD14}"/>
              </a:ext>
            </a:extLst>
          </p:cNvPr>
          <p:cNvSpPr/>
          <p:nvPr/>
        </p:nvSpPr>
        <p:spPr>
          <a:xfrm>
            <a:off x="8712674" y="4175247"/>
            <a:ext cx="515398" cy="515398"/>
          </a:xfrm>
          <a:prstGeom prst="cub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정육면체 87">
            <a:extLst>
              <a:ext uri="{FF2B5EF4-FFF2-40B4-BE49-F238E27FC236}">
                <a16:creationId xmlns:a16="http://schemas.microsoft.com/office/drawing/2014/main" id="{6BA5B4DA-C4D1-6D89-6965-B2520BBA2AA6}"/>
              </a:ext>
            </a:extLst>
          </p:cNvPr>
          <p:cNvSpPr/>
          <p:nvPr/>
        </p:nvSpPr>
        <p:spPr>
          <a:xfrm>
            <a:off x="9192890" y="4177702"/>
            <a:ext cx="515398" cy="515398"/>
          </a:xfrm>
          <a:prstGeom prst="cub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정육면체 88">
            <a:extLst>
              <a:ext uri="{FF2B5EF4-FFF2-40B4-BE49-F238E27FC236}">
                <a16:creationId xmlns:a16="http://schemas.microsoft.com/office/drawing/2014/main" id="{B8062EEE-B61E-1E43-B529-5AD054263A2B}"/>
              </a:ext>
            </a:extLst>
          </p:cNvPr>
          <p:cNvSpPr/>
          <p:nvPr/>
        </p:nvSpPr>
        <p:spPr>
          <a:xfrm>
            <a:off x="9670214" y="4169399"/>
            <a:ext cx="515398" cy="515398"/>
          </a:xfrm>
          <a:prstGeom prst="cub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26CEF9-C8FA-4736-8519-F7F3E47D025A}"/>
              </a:ext>
            </a:extLst>
          </p:cNvPr>
          <p:cNvSpPr txBox="1"/>
          <p:nvPr/>
        </p:nvSpPr>
        <p:spPr>
          <a:xfrm>
            <a:off x="8758507" y="433288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1      2     3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CF7537C-16BD-5A7C-3FCE-BD7A130D28F0}"/>
              </a:ext>
            </a:extLst>
          </p:cNvPr>
          <p:cNvCxnSpPr>
            <a:cxnSpLocks/>
          </p:cNvCxnSpPr>
          <p:nvPr/>
        </p:nvCxnSpPr>
        <p:spPr>
          <a:xfrm>
            <a:off x="3516004" y="4851851"/>
            <a:ext cx="1398964" cy="0"/>
          </a:xfrm>
          <a:prstGeom prst="straightConnector1">
            <a:avLst/>
          </a:prstGeom>
          <a:ln w="57150">
            <a:solidFill>
              <a:srgbClr val="345D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690C1CD-3672-CE93-A643-E799B70B4885}"/>
              </a:ext>
            </a:extLst>
          </p:cNvPr>
          <p:cNvSpPr txBox="1"/>
          <p:nvPr/>
        </p:nvSpPr>
        <p:spPr>
          <a:xfrm>
            <a:off x="3511923" y="4934693"/>
            <a:ext cx="117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객체 생성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617057-0880-292E-2E88-1C24E45D36ED}"/>
              </a:ext>
            </a:extLst>
          </p:cNvPr>
          <p:cNvSpPr txBox="1"/>
          <p:nvPr/>
        </p:nvSpPr>
        <p:spPr>
          <a:xfrm>
            <a:off x="7372414" y="4945027"/>
            <a:ext cx="112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디버깅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시각화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DF230-CC81-3044-B3C5-80C245264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770" y="3945584"/>
            <a:ext cx="886421" cy="88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89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53168" y="424155"/>
            <a:ext cx="6919157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중학생 대상 데모 수행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5671" y="308223"/>
            <a:ext cx="6986654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실내, 사람, 사람들이(가) 표시된 사진&#10;&#10;자동 생성된 설명">
            <a:extLst>
              <a:ext uri="{FF2B5EF4-FFF2-40B4-BE49-F238E27FC236}">
                <a16:creationId xmlns:a16="http://schemas.microsoft.com/office/drawing/2014/main" id="{1F1DEC05-811D-D30B-4452-0ED99D406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86"/>
          <a:stretch/>
        </p:blipFill>
        <p:spPr>
          <a:xfrm>
            <a:off x="408714" y="4021736"/>
            <a:ext cx="4876800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바닥, 실내이(가) 표시된 사진&#10;&#10;자동 생성된 설명">
            <a:extLst>
              <a:ext uri="{FF2B5EF4-FFF2-40B4-BE49-F238E27FC236}">
                <a16:creationId xmlns:a16="http://schemas.microsoft.com/office/drawing/2014/main" id="{E6D26C92-1400-6C40-68F1-F58C47F84C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9290" r="33203"/>
          <a:stretch/>
        </p:blipFill>
        <p:spPr>
          <a:xfrm>
            <a:off x="5570538" y="1819275"/>
            <a:ext cx="3070223" cy="43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텍스트, 바닥, 실내, 사람이(가) 표시된 사진&#10;&#10;자동 생성된 설명">
            <a:extLst>
              <a:ext uri="{FF2B5EF4-FFF2-40B4-BE49-F238E27FC236}">
                <a16:creationId xmlns:a16="http://schemas.microsoft.com/office/drawing/2014/main" id="{42D7B989-ED97-8033-FF70-DD4EDC8A1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34" t="11389" r="40781" b="1"/>
          <a:stretch/>
        </p:blipFill>
        <p:spPr>
          <a:xfrm>
            <a:off x="8925785" y="1819275"/>
            <a:ext cx="2769006" cy="43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A626B20-78E4-BBE7-2D8A-16D584D26141}"/>
              </a:ext>
            </a:extLst>
          </p:cNvPr>
          <p:cNvSpPr/>
          <p:nvPr/>
        </p:nvSpPr>
        <p:spPr>
          <a:xfrm>
            <a:off x="408714" y="1819275"/>
            <a:ext cx="4876798" cy="1914525"/>
          </a:xfrm>
          <a:prstGeom prst="roundRect">
            <a:avLst>
              <a:gd name="adj" fmla="val 998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86C90-D426-3D97-06D6-8A1DCADA78E5}"/>
              </a:ext>
            </a:extLst>
          </p:cNvPr>
          <p:cNvSpPr txBox="1"/>
          <p:nvPr/>
        </p:nvSpPr>
        <p:spPr>
          <a:xfrm>
            <a:off x="408713" y="2143766"/>
            <a:ext cx="487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중학교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1~3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학년 학생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명이 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기기로 알고리즘 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문제를 풀어보고 설문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피드백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DF0AFE9-2CDE-53DC-02A2-B9C5D0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7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27000" y="363614"/>
            <a:ext cx="4537907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사후 설문 결과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13791" y="324220"/>
            <a:ext cx="4207409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F515BA-E86C-8E6C-B707-3895FABDA26B}"/>
              </a:ext>
            </a:extLst>
          </p:cNvPr>
          <p:cNvGrpSpPr/>
          <p:nvPr/>
        </p:nvGrpSpPr>
        <p:grpSpPr>
          <a:xfrm>
            <a:off x="494440" y="2809309"/>
            <a:ext cx="3343276" cy="3343275"/>
            <a:chOff x="5972174" y="2209801"/>
            <a:chExt cx="3343276" cy="334327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628E895-FB6B-9408-38BA-C30640A49F05}"/>
                </a:ext>
              </a:extLst>
            </p:cNvPr>
            <p:cNvSpPr/>
            <p:nvPr/>
          </p:nvSpPr>
          <p:spPr>
            <a:xfrm>
              <a:off x="5972175" y="2209801"/>
              <a:ext cx="3343275" cy="33432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545101E-48FD-1FAC-AB6D-D5990CACC42E}"/>
                </a:ext>
              </a:extLst>
            </p:cNvPr>
            <p:cNvSpPr/>
            <p:nvPr/>
          </p:nvSpPr>
          <p:spPr>
            <a:xfrm>
              <a:off x="5972174" y="2943225"/>
              <a:ext cx="3343276" cy="2609851"/>
            </a:xfrm>
            <a:custGeom>
              <a:avLst/>
              <a:gdLst>
                <a:gd name="connsiteX0" fmla="*/ 288170 w 3343276"/>
                <a:gd name="connsiteY0" fmla="*/ 0 h 2609851"/>
                <a:gd name="connsiteX1" fmla="*/ 3055106 w 3343276"/>
                <a:gd name="connsiteY1" fmla="*/ 0 h 2609851"/>
                <a:gd name="connsiteX2" fmla="*/ 3057787 w 3343276"/>
                <a:gd name="connsiteY2" fmla="*/ 3585 h 2609851"/>
                <a:gd name="connsiteX3" fmla="*/ 3343276 w 3343276"/>
                <a:gd name="connsiteY3" fmla="*/ 938213 h 2609851"/>
                <a:gd name="connsiteX4" fmla="*/ 1671638 w 3343276"/>
                <a:gd name="connsiteY4" fmla="*/ 2609851 h 2609851"/>
                <a:gd name="connsiteX5" fmla="*/ 0 w 3343276"/>
                <a:gd name="connsiteY5" fmla="*/ 938213 h 2609851"/>
                <a:gd name="connsiteX6" fmla="*/ 285490 w 3343276"/>
                <a:gd name="connsiteY6" fmla="*/ 3585 h 26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3276" h="2609851">
                  <a:moveTo>
                    <a:pt x="288170" y="0"/>
                  </a:moveTo>
                  <a:lnTo>
                    <a:pt x="3055106" y="0"/>
                  </a:lnTo>
                  <a:lnTo>
                    <a:pt x="3057787" y="3585"/>
                  </a:lnTo>
                  <a:cubicBezTo>
                    <a:pt x="3238030" y="270380"/>
                    <a:pt x="3343276" y="592006"/>
                    <a:pt x="3343276" y="938213"/>
                  </a:cubicBezTo>
                  <a:cubicBezTo>
                    <a:pt x="3343276" y="1861433"/>
                    <a:pt x="2594858" y="2609851"/>
                    <a:pt x="1671638" y="2609851"/>
                  </a:cubicBezTo>
                  <a:cubicBezTo>
                    <a:pt x="748418" y="2609851"/>
                    <a:pt x="0" y="1861433"/>
                    <a:pt x="0" y="938213"/>
                  </a:cubicBezTo>
                  <a:cubicBezTo>
                    <a:pt x="0" y="592006"/>
                    <a:pt x="105246" y="270380"/>
                    <a:pt x="285490" y="35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E94DA"/>
                </a:gs>
                <a:gs pos="65000">
                  <a:srgbClr val="8BABDA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53354BB-54BD-4FFB-6BA8-B473B3262BE1}"/>
                </a:ext>
              </a:extLst>
            </p:cNvPr>
            <p:cNvSpPr/>
            <p:nvPr/>
          </p:nvSpPr>
          <p:spPr>
            <a:xfrm>
              <a:off x="6324599" y="2562224"/>
              <a:ext cx="2638426" cy="2638426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8DD912-5A99-B30A-193D-715DDD970B24}"/>
                </a:ext>
              </a:extLst>
            </p:cNvPr>
            <p:cNvSpPr/>
            <p:nvPr/>
          </p:nvSpPr>
          <p:spPr>
            <a:xfrm>
              <a:off x="6591299" y="2828924"/>
              <a:ext cx="2105026" cy="21050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9ED14E6-47EB-C360-6AEB-779A76FAF9A9}"/>
                </a:ext>
              </a:extLst>
            </p:cNvPr>
            <p:cNvGrpSpPr/>
            <p:nvPr/>
          </p:nvGrpSpPr>
          <p:grpSpPr>
            <a:xfrm>
              <a:off x="6870123" y="3232161"/>
              <a:ext cx="1588898" cy="1413152"/>
              <a:chOff x="2002848" y="3413136"/>
              <a:chExt cx="1588898" cy="1413152"/>
            </a:xfrm>
            <a:no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58CEA9-5E37-BE98-5B39-A97851626BC5}"/>
                  </a:ext>
                </a:extLst>
              </p:cNvPr>
              <p:cNvSpPr txBox="1"/>
              <p:nvPr/>
            </p:nvSpPr>
            <p:spPr>
              <a:xfrm>
                <a:off x="2002848" y="3413136"/>
                <a:ext cx="1588898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400" dirty="0">
                    <a:gradFill>
                      <a:gsLst>
                        <a:gs pos="0">
                          <a:srgbClr val="4E94DA"/>
                        </a:gs>
                        <a:gs pos="65000">
                          <a:srgbClr val="8BABDA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</a:gsLst>
                      <a:lin ang="5400000" scaled="1"/>
                    </a:gra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80</a:t>
                </a:r>
                <a:r>
                  <a:rPr lang="en-US" altLang="ko-KR" sz="3600" dirty="0">
                    <a:gradFill>
                      <a:gsLst>
                        <a:gs pos="0">
                          <a:srgbClr val="4E94DA"/>
                        </a:gs>
                        <a:gs pos="65000">
                          <a:srgbClr val="8BABDA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</a:gsLst>
                      <a:lin ang="5400000" scaled="1"/>
                    </a:gra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%</a:t>
                </a:r>
                <a:endParaRPr lang="en-US" altLang="ko-KR" sz="6000" dirty="0">
                  <a:gradFill>
                    <a:gsLst>
                      <a:gs pos="0">
                        <a:srgbClr val="4E94DA"/>
                      </a:gs>
                      <a:gs pos="65000">
                        <a:srgbClr val="8BABDA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354C15-5C8F-CC9B-EBAE-C21148F77862}"/>
                  </a:ext>
                </a:extLst>
              </p:cNvPr>
              <p:cNvSpPr txBox="1"/>
              <p:nvPr/>
            </p:nvSpPr>
            <p:spPr>
              <a:xfrm>
                <a:off x="2113456" y="4241513"/>
                <a:ext cx="136768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rgbClr val="4E94DA"/>
                        </a:gs>
                        <a:gs pos="65000">
                          <a:srgbClr val="8BABDA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</a:gsLst>
                      <a:lin ang="5400000" scaled="1"/>
                    </a:gra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그렇다</a:t>
                </a:r>
                <a:endParaRPr lang="en-US" altLang="ko-KR" sz="3200" dirty="0">
                  <a:gradFill>
                    <a:gsLst>
                      <a:gs pos="0">
                        <a:srgbClr val="4E94DA"/>
                      </a:gs>
                      <a:gs pos="65000">
                        <a:srgbClr val="8BABDA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FFA4C8-793B-7C0F-055D-A87DA1A1853E}"/>
              </a:ext>
            </a:extLst>
          </p:cNvPr>
          <p:cNvSpPr txBox="1"/>
          <p:nvPr/>
        </p:nvSpPr>
        <p:spPr>
          <a:xfrm>
            <a:off x="777878" y="1452501"/>
            <a:ext cx="10636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Q) 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본 프로그램을 활용하여 </a:t>
            </a:r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코딩을 학습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한다면 </a:t>
            </a:r>
            <a:endParaRPr lang="en-US" altLang="ko-KR" sz="40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도움이 될 것 같습니까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EEB4D-DB5D-7879-1628-B07F21B5B400}"/>
              </a:ext>
            </a:extLst>
          </p:cNvPr>
          <p:cNvSpPr txBox="1"/>
          <p:nvPr/>
        </p:nvSpPr>
        <p:spPr>
          <a:xfrm>
            <a:off x="3948324" y="2883584"/>
            <a:ext cx="7964040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이해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빠르게 될 것 같다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수학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 같이 알게 되어 도움이 된다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생각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많이 하게 되었다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몰입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잘 되어서 코딩 학습에 도움이 될 거 같다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재미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있어서 많이 할 것이다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코딩을 </a:t>
            </a: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색다르게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하니까 재밌었고 이해도 빨랐다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266C753-F34D-932F-554F-C077B4A2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3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27000" y="363614"/>
            <a:ext cx="4537907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사후 설문 결과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13791" y="324220"/>
            <a:ext cx="4207409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FA4C8-793B-7C0F-055D-A87DA1A1853E}"/>
              </a:ext>
            </a:extLst>
          </p:cNvPr>
          <p:cNvSpPr txBox="1"/>
          <p:nvPr/>
        </p:nvSpPr>
        <p:spPr>
          <a:xfrm>
            <a:off x="603952" y="1309924"/>
            <a:ext cx="109840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Q)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기기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사용해서 코딩 공부를 해보았는데</a:t>
            </a:r>
            <a:endParaRPr lang="en-US" altLang="ko-KR" sz="40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기존의 공부와 비교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하여 어떤 차이가 있습니까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61B337-833F-81C5-7B3E-0E73F78F1949}"/>
              </a:ext>
            </a:extLst>
          </p:cNvPr>
          <p:cNvGrpSpPr/>
          <p:nvPr/>
        </p:nvGrpSpPr>
        <p:grpSpPr>
          <a:xfrm>
            <a:off x="991536" y="2865633"/>
            <a:ext cx="3301064" cy="3755529"/>
            <a:chOff x="883352" y="2717801"/>
            <a:chExt cx="3307648" cy="350966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5D353C4-F9AD-09F1-A2A5-F90FC43D8256}"/>
                </a:ext>
              </a:extLst>
            </p:cNvPr>
            <p:cNvSpPr/>
            <p:nvPr/>
          </p:nvSpPr>
          <p:spPr>
            <a:xfrm>
              <a:off x="883352" y="2717801"/>
              <a:ext cx="3307648" cy="3509662"/>
            </a:xfrm>
            <a:prstGeom prst="roundRect">
              <a:avLst/>
            </a:prstGeom>
            <a:gradFill>
              <a:gsLst>
                <a:gs pos="0">
                  <a:srgbClr val="4E94DA"/>
                </a:gs>
                <a:gs pos="65000">
                  <a:srgbClr val="8BABDA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E9A79EC-D510-70F1-8A91-C0DC5AA78EB7}"/>
                </a:ext>
              </a:extLst>
            </p:cNvPr>
            <p:cNvSpPr/>
            <p:nvPr/>
          </p:nvSpPr>
          <p:spPr>
            <a:xfrm>
              <a:off x="1043572" y="2836823"/>
              <a:ext cx="3013300" cy="3279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7A8DE-14E6-19A9-5FEC-EF03E9B674A4}"/>
                </a:ext>
              </a:extLst>
            </p:cNvPr>
            <p:cNvSpPr txBox="1"/>
            <p:nvPr/>
          </p:nvSpPr>
          <p:spPr>
            <a:xfrm>
              <a:off x="1523700" y="4258305"/>
              <a:ext cx="2160221" cy="1446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rgbClr val="345DA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수업이나 책에 </a:t>
              </a:r>
              <a:endParaRPr lang="en-US" altLang="ko-KR" sz="28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rgbClr val="345DA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비해서</a:t>
              </a:r>
              <a:endParaRPr lang="en-US" altLang="ko-KR" sz="28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rgbClr val="345DA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더 흥미로움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1DFF532-E1C9-5DF7-D638-F3527EE0F70C}"/>
              </a:ext>
            </a:extLst>
          </p:cNvPr>
          <p:cNvSpPr txBox="1"/>
          <p:nvPr/>
        </p:nvSpPr>
        <p:spPr>
          <a:xfrm>
            <a:off x="1650646" y="3203387"/>
            <a:ext cx="2008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70</a:t>
            </a:r>
            <a:r>
              <a:rPr lang="en-US" altLang="ko-KR" sz="48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8000" dirty="0">
              <a:gradFill>
                <a:gsLst>
                  <a:gs pos="0">
                    <a:srgbClr val="4E94DA"/>
                  </a:gs>
                  <a:gs pos="65000">
                    <a:srgbClr val="8BABDA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C51011-535B-3591-7AAD-EB75573D3A5E}"/>
              </a:ext>
            </a:extLst>
          </p:cNvPr>
          <p:cNvGrpSpPr/>
          <p:nvPr/>
        </p:nvGrpSpPr>
        <p:grpSpPr>
          <a:xfrm>
            <a:off x="4521200" y="2865632"/>
            <a:ext cx="3301064" cy="3755529"/>
            <a:chOff x="883352" y="2717801"/>
            <a:chExt cx="3307648" cy="3509662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24F7B1E-C502-821A-A1E4-A5EC898ADF7B}"/>
                </a:ext>
              </a:extLst>
            </p:cNvPr>
            <p:cNvSpPr/>
            <p:nvPr/>
          </p:nvSpPr>
          <p:spPr>
            <a:xfrm>
              <a:off x="883352" y="2717801"/>
              <a:ext cx="3307648" cy="3509662"/>
            </a:xfrm>
            <a:prstGeom prst="roundRect">
              <a:avLst/>
            </a:prstGeom>
            <a:gradFill>
              <a:gsLst>
                <a:gs pos="0">
                  <a:srgbClr val="4E94DA"/>
                </a:gs>
                <a:gs pos="65000">
                  <a:srgbClr val="8BABDA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208F6B4-5C16-0A4A-DB70-641AD3CCEE44}"/>
                </a:ext>
              </a:extLst>
            </p:cNvPr>
            <p:cNvSpPr/>
            <p:nvPr/>
          </p:nvSpPr>
          <p:spPr>
            <a:xfrm>
              <a:off x="1043572" y="2836823"/>
              <a:ext cx="3013300" cy="3279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21B994-E0F0-F889-091F-002AF8623FAB}"/>
              </a:ext>
            </a:extLst>
          </p:cNvPr>
          <p:cNvGrpSpPr/>
          <p:nvPr/>
        </p:nvGrpSpPr>
        <p:grpSpPr>
          <a:xfrm>
            <a:off x="7982165" y="2865632"/>
            <a:ext cx="3301064" cy="3755529"/>
            <a:chOff x="883352" y="2717801"/>
            <a:chExt cx="3307648" cy="3509662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78CE7CE-5788-8AF8-F0C9-469E49266F83}"/>
                </a:ext>
              </a:extLst>
            </p:cNvPr>
            <p:cNvSpPr/>
            <p:nvPr/>
          </p:nvSpPr>
          <p:spPr>
            <a:xfrm>
              <a:off x="883352" y="2717801"/>
              <a:ext cx="3307648" cy="3509662"/>
            </a:xfrm>
            <a:prstGeom prst="roundRect">
              <a:avLst/>
            </a:prstGeom>
            <a:gradFill>
              <a:gsLst>
                <a:gs pos="0">
                  <a:srgbClr val="4E94DA"/>
                </a:gs>
                <a:gs pos="65000">
                  <a:srgbClr val="8BABDA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B3FED99-4BD6-467C-09D6-15C5BAE419F8}"/>
                </a:ext>
              </a:extLst>
            </p:cNvPr>
            <p:cNvSpPr/>
            <p:nvPr/>
          </p:nvSpPr>
          <p:spPr>
            <a:xfrm>
              <a:off x="1043572" y="2836823"/>
              <a:ext cx="3013300" cy="3279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0FF16BC-D5C1-6B88-C2D9-B71620A41373}"/>
              </a:ext>
            </a:extLst>
          </p:cNvPr>
          <p:cNvSpPr txBox="1"/>
          <p:nvPr/>
        </p:nvSpPr>
        <p:spPr>
          <a:xfrm>
            <a:off x="8133165" y="4544014"/>
            <a:ext cx="303320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만든 블록이</a:t>
            </a:r>
            <a:endParaRPr lang="en-US" altLang="ko-KR" sz="2800" spc="-15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실행되는 것을 바로 </a:t>
            </a:r>
            <a:endParaRPr lang="en-US" altLang="ko-KR" sz="2800" spc="-15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확인해서 재밌음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EC2490-826A-429E-4B6F-6840A31C939D}"/>
              </a:ext>
            </a:extLst>
          </p:cNvPr>
          <p:cNvSpPr txBox="1"/>
          <p:nvPr/>
        </p:nvSpPr>
        <p:spPr>
          <a:xfrm>
            <a:off x="4912608" y="4531076"/>
            <a:ext cx="2544287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블록을 연결하여</a:t>
            </a:r>
            <a:endParaRPr lang="en-US" altLang="ko-KR" sz="2800" spc="-15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마음대로 </a:t>
            </a:r>
            <a:endParaRPr lang="en-US" altLang="ko-KR" sz="2800" spc="-15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만드는 재미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D0E15E-7071-D4C8-B0D4-E966090B9D0A}"/>
              </a:ext>
            </a:extLst>
          </p:cNvPr>
          <p:cNvSpPr txBox="1"/>
          <p:nvPr/>
        </p:nvSpPr>
        <p:spPr>
          <a:xfrm>
            <a:off x="5155462" y="3203387"/>
            <a:ext cx="2058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80</a:t>
            </a:r>
            <a:r>
              <a:rPr lang="en-US" altLang="ko-KR" sz="48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8000" dirty="0">
              <a:gradFill>
                <a:gsLst>
                  <a:gs pos="0">
                    <a:srgbClr val="4E94DA"/>
                  </a:gs>
                  <a:gs pos="65000">
                    <a:srgbClr val="8BABDA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EC914D-8B53-054E-FE17-0C0C6C8A87F5}"/>
              </a:ext>
            </a:extLst>
          </p:cNvPr>
          <p:cNvSpPr txBox="1"/>
          <p:nvPr/>
        </p:nvSpPr>
        <p:spPr>
          <a:xfrm>
            <a:off x="8619634" y="3216325"/>
            <a:ext cx="205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r>
              <a:rPr lang="en-US" altLang="ko-KR" sz="48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8000" dirty="0">
              <a:gradFill>
                <a:gsLst>
                  <a:gs pos="0">
                    <a:srgbClr val="4E94DA"/>
                  </a:gs>
                  <a:gs pos="65000">
                    <a:srgbClr val="8BABDA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E654F-1323-3ACB-BE88-CDC335462A09}"/>
              </a:ext>
            </a:extLst>
          </p:cNvPr>
          <p:cNvSpPr txBox="1"/>
          <p:nvPr/>
        </p:nvSpPr>
        <p:spPr>
          <a:xfrm>
            <a:off x="8181775" y="729949"/>
            <a:ext cx="271099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8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중복 답안 가능</a:t>
            </a:r>
            <a:r>
              <a:rPr lang="en-US" altLang="ko-KR" sz="28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280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995C22F-E551-184B-A298-BECC573F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0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27000" y="363614"/>
            <a:ext cx="4537907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사후 설문 결과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13791" y="324220"/>
            <a:ext cx="4207409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28E895-FB6B-9408-38BA-C30640A49F05}"/>
              </a:ext>
            </a:extLst>
          </p:cNvPr>
          <p:cNvSpPr/>
          <p:nvPr/>
        </p:nvSpPr>
        <p:spPr>
          <a:xfrm>
            <a:off x="494441" y="2809309"/>
            <a:ext cx="3343275" cy="334327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225F383-FF90-1B9C-92BC-2D06175E6021}"/>
              </a:ext>
            </a:extLst>
          </p:cNvPr>
          <p:cNvSpPr/>
          <p:nvPr/>
        </p:nvSpPr>
        <p:spPr>
          <a:xfrm>
            <a:off x="494440" y="4003834"/>
            <a:ext cx="3343276" cy="2148750"/>
          </a:xfrm>
          <a:custGeom>
            <a:avLst/>
            <a:gdLst>
              <a:gd name="connsiteX0" fmla="*/ 69748 w 3343276"/>
              <a:gd name="connsiteY0" fmla="*/ 0 h 2148750"/>
              <a:gd name="connsiteX1" fmla="*/ 3273528 w 3343276"/>
              <a:gd name="connsiteY1" fmla="*/ 0 h 2148750"/>
              <a:gd name="connsiteX2" fmla="*/ 3300471 w 3343276"/>
              <a:gd name="connsiteY2" fmla="*/ 99595 h 2148750"/>
              <a:gd name="connsiteX3" fmla="*/ 3343276 w 3343276"/>
              <a:gd name="connsiteY3" fmla="*/ 477112 h 2148750"/>
              <a:gd name="connsiteX4" fmla="*/ 1671638 w 3343276"/>
              <a:gd name="connsiteY4" fmla="*/ 2148750 h 2148750"/>
              <a:gd name="connsiteX5" fmla="*/ 0 w 3343276"/>
              <a:gd name="connsiteY5" fmla="*/ 477112 h 2148750"/>
              <a:gd name="connsiteX6" fmla="*/ 42806 w 3343276"/>
              <a:gd name="connsiteY6" fmla="*/ 99595 h 21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3276" h="2148750">
                <a:moveTo>
                  <a:pt x="69748" y="0"/>
                </a:moveTo>
                <a:lnTo>
                  <a:pt x="3273528" y="0"/>
                </a:lnTo>
                <a:lnTo>
                  <a:pt x="3300471" y="99595"/>
                </a:lnTo>
                <a:cubicBezTo>
                  <a:pt x="3328476" y="220914"/>
                  <a:pt x="3343276" y="347285"/>
                  <a:pt x="3343276" y="477112"/>
                </a:cubicBezTo>
                <a:cubicBezTo>
                  <a:pt x="3343276" y="1400332"/>
                  <a:pt x="2594858" y="2148750"/>
                  <a:pt x="1671638" y="2148750"/>
                </a:cubicBezTo>
                <a:cubicBezTo>
                  <a:pt x="748418" y="2148750"/>
                  <a:pt x="0" y="1400332"/>
                  <a:pt x="0" y="477112"/>
                </a:cubicBezTo>
                <a:cubicBezTo>
                  <a:pt x="0" y="347285"/>
                  <a:pt x="14800" y="220914"/>
                  <a:pt x="42806" y="99595"/>
                </a:cubicBezTo>
                <a:close/>
              </a:path>
            </a:pathLst>
          </a:custGeom>
          <a:gradFill flip="none" rotWithShape="1">
            <a:gsLst>
              <a:gs pos="0">
                <a:srgbClr val="4E94DA"/>
              </a:gs>
              <a:gs pos="65000">
                <a:srgbClr val="8BABDA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3354BB-54BD-4FFB-6BA8-B473B3262BE1}"/>
              </a:ext>
            </a:extLst>
          </p:cNvPr>
          <p:cNvSpPr/>
          <p:nvPr/>
        </p:nvSpPr>
        <p:spPr>
          <a:xfrm>
            <a:off x="846865" y="3161732"/>
            <a:ext cx="2638426" cy="2638426"/>
          </a:xfrm>
          <a:prstGeom prst="ellipse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B8DD912-5A99-B30A-193D-715DDD970B24}"/>
              </a:ext>
            </a:extLst>
          </p:cNvPr>
          <p:cNvSpPr/>
          <p:nvPr/>
        </p:nvSpPr>
        <p:spPr>
          <a:xfrm>
            <a:off x="1113565" y="3428432"/>
            <a:ext cx="2105026" cy="21050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ED14E6-47EB-C360-6AEB-779A76FAF9A9}"/>
              </a:ext>
            </a:extLst>
          </p:cNvPr>
          <p:cNvGrpSpPr/>
          <p:nvPr/>
        </p:nvGrpSpPr>
        <p:grpSpPr>
          <a:xfrm>
            <a:off x="1423648" y="3831669"/>
            <a:ext cx="1526380" cy="1413152"/>
            <a:chOff x="2034107" y="3413136"/>
            <a:chExt cx="1526380" cy="1413152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8CEA9-5E37-BE98-5B39-A97851626BC5}"/>
                </a:ext>
              </a:extLst>
            </p:cNvPr>
            <p:cNvSpPr txBox="1"/>
            <p:nvPr/>
          </p:nvSpPr>
          <p:spPr>
            <a:xfrm>
              <a:off x="2034107" y="3413136"/>
              <a:ext cx="1526380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gradFill>
                    <a:gsLst>
                      <a:gs pos="0">
                        <a:srgbClr val="4E94DA"/>
                      </a:gs>
                      <a:gs pos="65000">
                        <a:srgbClr val="8BABDA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57</a:t>
              </a:r>
              <a:r>
                <a:rPr lang="en-US" altLang="ko-KR" sz="3600" dirty="0">
                  <a:gradFill>
                    <a:gsLst>
                      <a:gs pos="0">
                        <a:srgbClr val="4E94DA"/>
                      </a:gs>
                      <a:gs pos="65000">
                        <a:srgbClr val="8BABDA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%</a:t>
              </a:r>
              <a:endParaRPr lang="en-US" altLang="ko-KR" sz="60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354C15-5C8F-CC9B-EBAE-C21148F77862}"/>
                </a:ext>
              </a:extLst>
            </p:cNvPr>
            <p:cNvSpPr txBox="1"/>
            <p:nvPr/>
          </p:nvSpPr>
          <p:spPr>
            <a:xfrm>
              <a:off x="2113456" y="4241513"/>
              <a:ext cx="1367683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gradFill>
                    <a:gsLst>
                      <a:gs pos="0">
                        <a:srgbClr val="4E94DA"/>
                      </a:gs>
                      <a:gs pos="65000">
                        <a:srgbClr val="8BABDA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그렇다</a:t>
              </a:r>
              <a:endParaRPr lang="en-US" altLang="ko-KR" sz="3200" dirty="0">
                <a:gradFill>
                  <a:gsLst>
                    <a:gs pos="0">
                      <a:srgbClr val="4E94DA"/>
                    </a:gs>
                    <a:gs pos="65000">
                      <a:srgbClr val="8BABDA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FFA4C8-793B-7C0F-055D-A87DA1A1853E}"/>
              </a:ext>
            </a:extLst>
          </p:cNvPr>
          <p:cNvSpPr txBox="1"/>
          <p:nvPr/>
        </p:nvSpPr>
        <p:spPr>
          <a:xfrm>
            <a:off x="458880" y="1400985"/>
            <a:ext cx="112742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Q) </a:t>
            </a:r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기존 코딩 교육이랑 비교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해서 더 도움이 된다고</a:t>
            </a:r>
            <a:endParaRPr lang="en-US" altLang="ko-KR" sz="40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생각하십니까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 </a:t>
            </a:r>
            <a:r>
              <a:rPr lang="en-US" altLang="ko-KR" sz="32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2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코딩 교육 해본 사람만 작성</a:t>
            </a:r>
            <a:r>
              <a:rPr lang="en-US" altLang="ko-KR" sz="3200" dirty="0">
                <a:solidFill>
                  <a:srgbClr val="345DA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sz="400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EEB4D-DB5D-7879-1628-B07F21B5B400}"/>
              </a:ext>
            </a:extLst>
          </p:cNvPr>
          <p:cNvSpPr txBox="1"/>
          <p:nvPr/>
        </p:nvSpPr>
        <p:spPr>
          <a:xfrm>
            <a:off x="4031277" y="2701633"/>
            <a:ext cx="8091275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배웠던 거랑 다르다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재밌게 할 수 있어서 좋다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문제가 많이 도움이 된다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하기 때문에 기존의 교육과는 차이가 있지만 </a:t>
            </a:r>
            <a:r>
              <a:rPr lang="ko-KR" altLang="en-US" sz="2800" dirty="0">
                <a:solidFill>
                  <a:srgbClr val="FF5B5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교육을 받은 사람이 더 재밌게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 수 있다고 생각한다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서로 장단점이 있어서 잘 모르겠다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74AA17-5C54-B288-F1E7-9B7F9E76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8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475992" y="615486"/>
            <a:ext cx="2437150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목차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443701" y="538827"/>
            <a:ext cx="2498940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6233D-9F2B-2B76-1E3B-2962F303E17D}"/>
              </a:ext>
            </a:extLst>
          </p:cNvPr>
          <p:cNvSpPr txBox="1"/>
          <p:nvPr/>
        </p:nvSpPr>
        <p:spPr>
          <a:xfrm>
            <a:off x="443701" y="1761350"/>
            <a:ext cx="767390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코딩 교육 시장 </a:t>
            </a:r>
            <a:r>
              <a:rPr lang="en-US" altLang="ko-KR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기존 플랫폼 현황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설계 구조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주사용층 데모 수행 </a:t>
            </a:r>
            <a:r>
              <a:rPr lang="en-US" altLang="ko-KR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설문 결과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데모</a:t>
            </a:r>
            <a:r>
              <a:rPr lang="en-US" altLang="ko-KR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영상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</a:t>
            </a:r>
            <a:r>
              <a:rPr lang="en-US" altLang="ko-KR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28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기대효과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127000" y="363614"/>
            <a:ext cx="4537907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사후 설문 결과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13791" y="324220"/>
            <a:ext cx="4207409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FA4C8-793B-7C0F-055D-A87DA1A1853E}"/>
              </a:ext>
            </a:extLst>
          </p:cNvPr>
          <p:cNvSpPr txBox="1"/>
          <p:nvPr/>
        </p:nvSpPr>
        <p:spPr>
          <a:xfrm>
            <a:off x="531817" y="1205064"/>
            <a:ext cx="11128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Q) 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</a:t>
            </a:r>
            <a:r>
              <a:rPr lang="en-US" altLang="ko-KR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기기를 사용한 코딩 공부 프로그램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</a:t>
            </a:r>
            <a:endParaRPr lang="en-US" altLang="ko-KR" sz="40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출시된다면 친구나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선생님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부모님께 </a:t>
            </a:r>
            <a:endParaRPr lang="en-US" altLang="ko-KR" sz="40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FF797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추천할 의향</a:t>
            </a:r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있습니까</a:t>
            </a:r>
            <a:r>
              <a:rPr lang="en-US" altLang="ko-KR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4000" dirty="0">
              <a:solidFill>
                <a:srgbClr val="345DA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1DB66-245F-BF13-83CF-7A82C9A18EB7}"/>
              </a:ext>
            </a:extLst>
          </p:cNvPr>
          <p:cNvSpPr/>
          <p:nvPr/>
        </p:nvSpPr>
        <p:spPr>
          <a:xfrm>
            <a:off x="2844152" y="4771229"/>
            <a:ext cx="1117600" cy="1117600"/>
          </a:xfrm>
          <a:prstGeom prst="rect">
            <a:avLst/>
          </a:prstGeom>
          <a:solidFill>
            <a:srgbClr val="9CC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E3101-E217-176F-3EC5-ADF725BB016F}"/>
              </a:ext>
            </a:extLst>
          </p:cNvPr>
          <p:cNvSpPr txBox="1"/>
          <p:nvPr/>
        </p:nvSpPr>
        <p:spPr>
          <a:xfrm>
            <a:off x="2811284" y="5033950"/>
            <a:ext cx="1183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r>
              <a:rPr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463AA-CAF2-46A8-19D3-5831BBF6F928}"/>
              </a:ext>
            </a:extLst>
          </p:cNvPr>
          <p:cNvSpPr txBox="1"/>
          <p:nvPr/>
        </p:nvSpPr>
        <p:spPr>
          <a:xfrm>
            <a:off x="2368737" y="6004557"/>
            <a:ext cx="2159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보통이다</a:t>
            </a:r>
            <a:endParaRPr lang="en-US" altLang="ko-KR" sz="44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5E307A-D5E6-3960-C806-76DF9AB9D40F}"/>
              </a:ext>
            </a:extLst>
          </p:cNvPr>
          <p:cNvSpPr/>
          <p:nvPr/>
        </p:nvSpPr>
        <p:spPr>
          <a:xfrm>
            <a:off x="5678114" y="4771229"/>
            <a:ext cx="1117600" cy="1117600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94D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9C9AA9-B173-151F-E26E-58EB3B1D5A00}"/>
              </a:ext>
            </a:extLst>
          </p:cNvPr>
          <p:cNvSpPr txBox="1"/>
          <p:nvPr/>
        </p:nvSpPr>
        <p:spPr>
          <a:xfrm>
            <a:off x="5645246" y="5033950"/>
            <a:ext cx="1183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50</a:t>
            </a:r>
            <a:r>
              <a:rPr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DB612-DEFC-F77F-726A-0A5994B16DF2}"/>
              </a:ext>
            </a:extLst>
          </p:cNvPr>
          <p:cNvSpPr txBox="1"/>
          <p:nvPr/>
        </p:nvSpPr>
        <p:spPr>
          <a:xfrm>
            <a:off x="5449563" y="6004557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그렇다</a:t>
            </a:r>
            <a:endParaRPr lang="en-US" altLang="ko-KR" sz="4400" dirty="0">
              <a:solidFill>
                <a:srgbClr val="417CC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A97C4E-A685-03FE-7B18-53E680648E08}"/>
              </a:ext>
            </a:extLst>
          </p:cNvPr>
          <p:cNvSpPr/>
          <p:nvPr/>
        </p:nvSpPr>
        <p:spPr>
          <a:xfrm>
            <a:off x="8479208" y="4771229"/>
            <a:ext cx="1117600" cy="1117600"/>
          </a:xfrm>
          <a:prstGeom prst="rect">
            <a:avLst/>
          </a:prstGeom>
          <a:solidFill>
            <a:srgbClr val="417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501457-03A2-5F4E-65F5-998DC5550744}"/>
              </a:ext>
            </a:extLst>
          </p:cNvPr>
          <p:cNvSpPr txBox="1"/>
          <p:nvPr/>
        </p:nvSpPr>
        <p:spPr>
          <a:xfrm>
            <a:off x="8446340" y="5033950"/>
            <a:ext cx="1183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r>
              <a:rPr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%</a:t>
            </a:r>
            <a:endParaRPr lang="en-US" altLang="ko-KR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A5A521-391B-1ADA-892D-5859FE89B719}"/>
              </a:ext>
            </a:extLst>
          </p:cNvPr>
          <p:cNvSpPr txBox="1"/>
          <p:nvPr/>
        </p:nvSpPr>
        <p:spPr>
          <a:xfrm>
            <a:off x="7684797" y="6004557"/>
            <a:ext cx="2797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345DA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매우 그렇다</a:t>
            </a:r>
            <a:endParaRPr lang="en-US" altLang="ko-KR" sz="4400" dirty="0">
              <a:solidFill>
                <a:srgbClr val="345DA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5B2758-4C1D-07F8-6E63-C0F35543F1DC}"/>
              </a:ext>
            </a:extLst>
          </p:cNvPr>
          <p:cNvSpPr/>
          <p:nvPr/>
        </p:nvSpPr>
        <p:spPr>
          <a:xfrm>
            <a:off x="5678114" y="4292599"/>
            <a:ext cx="1117600" cy="304151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94DA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8A18F-4545-F401-B76C-AE92B396BE4A}"/>
              </a:ext>
            </a:extLst>
          </p:cNvPr>
          <p:cNvSpPr/>
          <p:nvPr/>
        </p:nvSpPr>
        <p:spPr>
          <a:xfrm>
            <a:off x="5678114" y="3815959"/>
            <a:ext cx="1117600" cy="304151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94DA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8E45C0-DCA2-7A3A-A3D3-8B7265AEED87}"/>
              </a:ext>
            </a:extLst>
          </p:cNvPr>
          <p:cNvSpPr/>
          <p:nvPr/>
        </p:nvSpPr>
        <p:spPr>
          <a:xfrm>
            <a:off x="5678114" y="3337329"/>
            <a:ext cx="1117600" cy="304151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94DA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9EBAB9-3BAF-FAD7-4A11-E9315864FFF6}"/>
              </a:ext>
            </a:extLst>
          </p:cNvPr>
          <p:cNvSpPr/>
          <p:nvPr/>
        </p:nvSpPr>
        <p:spPr>
          <a:xfrm>
            <a:off x="8479208" y="4310570"/>
            <a:ext cx="1117600" cy="304151"/>
          </a:xfrm>
          <a:prstGeom prst="rect">
            <a:avLst/>
          </a:prstGeom>
          <a:solidFill>
            <a:srgbClr val="417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94DA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964BB-03D1-9AAA-650C-9181B18A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2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4609233" y="2724428"/>
            <a:ext cx="2849806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DEMO</a:t>
            </a: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4078703" y="2724428"/>
            <a:ext cx="3746500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8DA41D-AA4B-524A-88C9-1B8A1BE7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0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214660" y="376477"/>
            <a:ext cx="4406899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결론 </a:t>
            </a:r>
            <a:r>
              <a:rPr lang="en-US" altLang="ko-K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&amp; </a:t>
            </a:r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기대효과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214660" y="314462"/>
            <a:ext cx="4406899" cy="707886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CF3AEF-F43F-F30C-AF96-B7EC6F80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22" y="1225519"/>
            <a:ext cx="1724598" cy="172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28A3C66-2100-78E8-04B3-FF35F338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34" y="1188176"/>
            <a:ext cx="1529714" cy="15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D08153-FFA3-2EE9-C913-9BC9D18D768C}"/>
              </a:ext>
            </a:extLst>
          </p:cNvPr>
          <p:cNvSpPr/>
          <p:nvPr/>
        </p:nvSpPr>
        <p:spPr>
          <a:xfrm>
            <a:off x="0" y="3153288"/>
            <a:ext cx="2366010" cy="216022"/>
          </a:xfrm>
          <a:prstGeom prst="rect">
            <a:avLst/>
          </a:prstGeom>
          <a:solidFill>
            <a:srgbClr val="9CC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BA1767-CE6F-F31F-5549-80B4B0D49070}"/>
              </a:ext>
            </a:extLst>
          </p:cNvPr>
          <p:cNvSpPr/>
          <p:nvPr/>
        </p:nvSpPr>
        <p:spPr>
          <a:xfrm>
            <a:off x="9825990" y="3153288"/>
            <a:ext cx="2366010" cy="216022"/>
          </a:xfrm>
          <a:prstGeom prst="rect">
            <a:avLst/>
          </a:prstGeom>
          <a:solidFill>
            <a:srgbClr val="417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3401A4-8209-9902-F3F4-9C3F2BE82213}"/>
              </a:ext>
            </a:extLst>
          </p:cNvPr>
          <p:cNvSpPr/>
          <p:nvPr/>
        </p:nvSpPr>
        <p:spPr>
          <a:xfrm>
            <a:off x="2106930" y="2950117"/>
            <a:ext cx="622361" cy="622361"/>
          </a:xfrm>
          <a:prstGeom prst="ellipse">
            <a:avLst/>
          </a:prstGeom>
          <a:solidFill>
            <a:srgbClr val="9CC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8A7278-47AC-A6D6-D740-838B71E792F9}"/>
              </a:ext>
            </a:extLst>
          </p:cNvPr>
          <p:cNvSpPr/>
          <p:nvPr/>
        </p:nvSpPr>
        <p:spPr>
          <a:xfrm>
            <a:off x="9462709" y="2934970"/>
            <a:ext cx="622361" cy="622361"/>
          </a:xfrm>
          <a:prstGeom prst="ellipse">
            <a:avLst/>
          </a:prstGeom>
          <a:solidFill>
            <a:srgbClr val="417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DAF402-BFE5-4006-6DB4-5337D9C6FBD4}"/>
              </a:ext>
            </a:extLst>
          </p:cNvPr>
          <p:cNvSpPr/>
          <p:nvPr/>
        </p:nvSpPr>
        <p:spPr>
          <a:xfrm>
            <a:off x="3246120" y="2298350"/>
            <a:ext cx="5665472" cy="962948"/>
          </a:xfrm>
          <a:custGeom>
            <a:avLst/>
            <a:gdLst>
              <a:gd name="connsiteX0" fmla="*/ 0 w 5623560"/>
              <a:gd name="connsiteY0" fmla="*/ 1554603 h 1623183"/>
              <a:gd name="connsiteX1" fmla="*/ 2823210 w 5623560"/>
              <a:gd name="connsiteY1" fmla="*/ 123 h 1623183"/>
              <a:gd name="connsiteX2" fmla="*/ 5623560 w 5623560"/>
              <a:gd name="connsiteY2" fmla="*/ 1623183 h 16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3560" h="1623183">
                <a:moveTo>
                  <a:pt x="0" y="1554603"/>
                </a:moveTo>
                <a:cubicBezTo>
                  <a:pt x="942975" y="771648"/>
                  <a:pt x="1885950" y="-11307"/>
                  <a:pt x="2823210" y="123"/>
                </a:cubicBezTo>
                <a:cubicBezTo>
                  <a:pt x="3760470" y="11553"/>
                  <a:pt x="4692015" y="817368"/>
                  <a:pt x="5623560" y="1623183"/>
                </a:cubicBezTo>
              </a:path>
            </a:pathLst>
          </a:custGeom>
          <a:noFill/>
          <a:ln w="146050" cap="rnd">
            <a:solidFill>
              <a:srgbClr val="FF9B9B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23560"/>
                      <a:gd name="connsiteY0" fmla="*/ 1554603 h 1623183"/>
                      <a:gd name="connsiteX1" fmla="*/ 2823210 w 5623560"/>
                      <a:gd name="connsiteY1" fmla="*/ 123 h 1623183"/>
                      <a:gd name="connsiteX2" fmla="*/ 5623560 w 5623560"/>
                      <a:gd name="connsiteY2" fmla="*/ 1623183 h 1623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23560" h="1623183" extrusionOk="0">
                        <a:moveTo>
                          <a:pt x="0" y="1554603"/>
                        </a:moveTo>
                        <a:cubicBezTo>
                          <a:pt x="774096" y="667480"/>
                          <a:pt x="1625779" y="86339"/>
                          <a:pt x="2823210" y="123"/>
                        </a:cubicBezTo>
                        <a:cubicBezTo>
                          <a:pt x="3943352" y="50054"/>
                          <a:pt x="4544956" y="822044"/>
                          <a:pt x="5623560" y="162318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E7334A-5C6C-DB63-EF9F-75168AE43117}"/>
              </a:ext>
            </a:extLst>
          </p:cNvPr>
          <p:cNvSpPr/>
          <p:nvPr/>
        </p:nvSpPr>
        <p:spPr>
          <a:xfrm>
            <a:off x="2990278" y="2934969"/>
            <a:ext cx="622361" cy="622361"/>
          </a:xfrm>
          <a:prstGeom prst="ellipse">
            <a:avLst/>
          </a:prstGeom>
          <a:solidFill>
            <a:srgbClr val="FF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E599D-467F-958C-62EE-67DECCA8F86C}"/>
              </a:ext>
            </a:extLst>
          </p:cNvPr>
          <p:cNvSpPr/>
          <p:nvPr/>
        </p:nvSpPr>
        <p:spPr>
          <a:xfrm>
            <a:off x="8590220" y="2950117"/>
            <a:ext cx="622361" cy="622361"/>
          </a:xfrm>
          <a:prstGeom prst="ellipse">
            <a:avLst/>
          </a:prstGeom>
          <a:solidFill>
            <a:srgbClr val="FF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7B7D0E17-98B6-1462-0496-81281B352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87" y="611086"/>
            <a:ext cx="1391232" cy="13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D871FFD1-1670-03F1-C9E7-9552ED75C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480" y="1657792"/>
            <a:ext cx="1081720" cy="10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313CF0-19F9-A8FD-CD9B-888DFB10D1FA}"/>
              </a:ext>
            </a:extLst>
          </p:cNvPr>
          <p:cNvSpPr/>
          <p:nvPr/>
        </p:nvSpPr>
        <p:spPr>
          <a:xfrm>
            <a:off x="4261040" y="2739512"/>
            <a:ext cx="3847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VR</a:t>
            </a:r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7979"/>
                </a:solidFill>
                <a:effectLst>
                  <a:outerShdw blurRad="12700" dist="38100" dir="2700000" algn="tl" rotWithShape="0">
                    <a:schemeClr val="bg1">
                      <a:lumMod val="75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카페24 써라운드" pitchFamily="2" charset="-127"/>
              </a:rPr>
              <a:t>gorithm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7979"/>
              </a:solidFill>
              <a:effectLst>
                <a:outerShdw blurRad="12700" dist="38100" dir="2700000" algn="tl" rotWithShape="0">
                  <a:schemeClr val="bg1">
                    <a:lumMod val="75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카페24 써라운드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BE31FB-55BE-165B-C142-54942BBE3DCB}"/>
              </a:ext>
            </a:extLst>
          </p:cNvPr>
          <p:cNvSpPr txBox="1"/>
          <p:nvPr/>
        </p:nvSpPr>
        <p:spPr>
          <a:xfrm>
            <a:off x="2366010" y="3851274"/>
            <a:ext cx="75713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기기를 활용해 흥미롭게 공부</a:t>
            </a:r>
            <a:endParaRPr lang="en-US" altLang="ko-KR" sz="2800" dirty="0">
              <a:solidFill>
                <a:srgbClr val="FF797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문제 풀이 과정과 흡사한 경험 제공</a:t>
            </a:r>
            <a:endParaRPr lang="en-US" altLang="ko-KR" sz="2800" dirty="0">
              <a:solidFill>
                <a:srgbClr val="FF797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창의적 </a:t>
            </a:r>
            <a:r>
              <a:rPr lang="en-US" altLang="ko-KR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SW </a:t>
            </a:r>
            <a:r>
              <a:rPr lang="ko-KR" altLang="en-US" sz="2800" dirty="0">
                <a:solidFill>
                  <a:srgbClr val="FF797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인재 양성에 기여</a:t>
            </a:r>
            <a:endParaRPr lang="en-US" altLang="ko-KR" sz="2800" dirty="0">
              <a:solidFill>
                <a:srgbClr val="FF797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784121-ED65-C4AC-E15A-DE41D34B522F}"/>
              </a:ext>
            </a:extLst>
          </p:cNvPr>
          <p:cNvSpPr/>
          <p:nvPr/>
        </p:nvSpPr>
        <p:spPr>
          <a:xfrm>
            <a:off x="696254" y="5412556"/>
            <a:ext cx="11190946" cy="1159964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Multi verse 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시대의 </a:t>
            </a: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교육 플랫폼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정착을 기대함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FF77218A-7EED-A0AA-0299-C9BA0D45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8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4E6F22-0030-EFE9-B886-5B3EA3344713}"/>
              </a:ext>
            </a:extLst>
          </p:cNvPr>
          <p:cNvSpPr/>
          <p:nvPr/>
        </p:nvSpPr>
        <p:spPr>
          <a:xfrm>
            <a:off x="221288" y="353458"/>
            <a:ext cx="872233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증가하고 있는 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코딩 교육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규모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6260C-1A3C-5BE9-A768-27231252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080066"/>
            <a:ext cx="2106920" cy="210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눈물 방울 8">
            <a:extLst>
              <a:ext uri="{FF2B5EF4-FFF2-40B4-BE49-F238E27FC236}">
                <a16:creationId xmlns:a16="http://schemas.microsoft.com/office/drawing/2014/main" id="{40BC57E9-A700-8071-20B1-A12CE65EFE15}"/>
              </a:ext>
            </a:extLst>
          </p:cNvPr>
          <p:cNvSpPr/>
          <p:nvPr/>
        </p:nvSpPr>
        <p:spPr>
          <a:xfrm>
            <a:off x="597878" y="4212253"/>
            <a:ext cx="2106920" cy="2106920"/>
          </a:xfrm>
          <a:prstGeom prst="teardrop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눈물 방울 13">
            <a:extLst>
              <a:ext uri="{FF2B5EF4-FFF2-40B4-BE49-F238E27FC236}">
                <a16:creationId xmlns:a16="http://schemas.microsoft.com/office/drawing/2014/main" id="{A5E62413-BDE2-90AE-A4F3-DD3E741F2A5A}"/>
              </a:ext>
            </a:extLst>
          </p:cNvPr>
          <p:cNvSpPr/>
          <p:nvPr/>
        </p:nvSpPr>
        <p:spPr>
          <a:xfrm flipH="1">
            <a:off x="2860431" y="4212253"/>
            <a:ext cx="2106920" cy="2106920"/>
          </a:xfrm>
          <a:prstGeom prst="teardrop">
            <a:avLst/>
          </a:prstGeom>
          <a:solidFill>
            <a:srgbClr val="FFE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84AD74BB-4A88-9D50-BF6E-F7D87B7EE426}"/>
              </a:ext>
            </a:extLst>
          </p:cNvPr>
          <p:cNvSpPr/>
          <p:nvPr/>
        </p:nvSpPr>
        <p:spPr>
          <a:xfrm flipH="1" flipV="1">
            <a:off x="2860431" y="1929859"/>
            <a:ext cx="2106920" cy="2106920"/>
          </a:xfrm>
          <a:prstGeom prst="teardrop">
            <a:avLst/>
          </a:prstGeom>
          <a:solidFill>
            <a:srgbClr val="FFD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694E9-3954-4417-31F3-3C2FD6F6D9C5}"/>
              </a:ext>
            </a:extLst>
          </p:cNvPr>
          <p:cNvSpPr txBox="1"/>
          <p:nvPr/>
        </p:nvSpPr>
        <p:spPr>
          <a:xfrm>
            <a:off x="646221" y="4571565"/>
            <a:ext cx="2058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초등학교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시간 이상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2019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ECE92-C7A3-3BC8-9E69-C909459CE646}"/>
              </a:ext>
            </a:extLst>
          </p:cNvPr>
          <p:cNvSpPr txBox="1"/>
          <p:nvPr/>
        </p:nvSpPr>
        <p:spPr>
          <a:xfrm>
            <a:off x="2849037" y="4571566"/>
            <a:ext cx="21531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중학교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시간 이상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2018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CD6DA-8093-547E-3039-C0CCCE1F8E99}"/>
              </a:ext>
            </a:extLst>
          </p:cNvPr>
          <p:cNvSpPr txBox="1"/>
          <p:nvPr/>
        </p:nvSpPr>
        <p:spPr>
          <a:xfrm>
            <a:off x="3032880" y="2381376"/>
            <a:ext cx="176202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고등학교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과목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일반선택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2018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</a:t>
            </a: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9060128B-316D-DC1C-DA0B-BA723B0EB7E9}"/>
              </a:ext>
            </a:extLst>
          </p:cNvPr>
          <p:cNvSpPr/>
          <p:nvPr/>
        </p:nvSpPr>
        <p:spPr>
          <a:xfrm>
            <a:off x="5563195" y="4552474"/>
            <a:ext cx="1933869" cy="1933869"/>
          </a:xfrm>
          <a:prstGeom prst="blockArc">
            <a:avLst>
              <a:gd name="adj1" fmla="val 10800000"/>
              <a:gd name="adj2" fmla="val 18106092"/>
              <a:gd name="adj3" fmla="val 14931"/>
            </a:avLst>
          </a:prstGeom>
          <a:solidFill>
            <a:srgbClr val="9CC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36C4CBB8-D539-1ED4-AD12-74979B9A8F30}"/>
              </a:ext>
            </a:extLst>
          </p:cNvPr>
          <p:cNvSpPr/>
          <p:nvPr/>
        </p:nvSpPr>
        <p:spPr>
          <a:xfrm>
            <a:off x="6847503" y="3422593"/>
            <a:ext cx="3018035" cy="3018035"/>
          </a:xfrm>
          <a:prstGeom prst="blockArc">
            <a:avLst>
              <a:gd name="adj1" fmla="val 10800000"/>
              <a:gd name="adj2" fmla="val 18106092"/>
              <a:gd name="adj3" fmla="val 14931"/>
            </a:avLst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6F27EED3-D042-2225-13E6-66CBFD4399A2}"/>
              </a:ext>
            </a:extLst>
          </p:cNvPr>
          <p:cNvSpPr/>
          <p:nvPr/>
        </p:nvSpPr>
        <p:spPr>
          <a:xfrm>
            <a:off x="8874630" y="2051917"/>
            <a:ext cx="3944299" cy="3944299"/>
          </a:xfrm>
          <a:prstGeom prst="blockArc">
            <a:avLst>
              <a:gd name="adj1" fmla="val 10800000"/>
              <a:gd name="adj2" fmla="val 18106092"/>
              <a:gd name="adj3" fmla="val 149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05F144-2FFA-D6FF-9B8E-070E07CBB970}"/>
              </a:ext>
            </a:extLst>
          </p:cNvPr>
          <p:cNvSpPr txBox="1"/>
          <p:nvPr/>
        </p:nvSpPr>
        <p:spPr>
          <a:xfrm>
            <a:off x="5891085" y="5792576"/>
            <a:ext cx="6189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교육 시장 규모 전망 </a:t>
            </a:r>
            <a:r>
              <a:rPr lang="en-US" altLang="ko-KR" sz="24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4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단위</a:t>
            </a:r>
            <a:r>
              <a:rPr lang="en-US" altLang="ko-KR" sz="24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4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r>
              <a:rPr lang="en-US" altLang="ko-KR" sz="24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sz="20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A525B-53F4-E1CD-8A61-7D8357010C26}"/>
              </a:ext>
            </a:extLst>
          </p:cNvPr>
          <p:cNvSpPr txBox="1"/>
          <p:nvPr/>
        </p:nvSpPr>
        <p:spPr>
          <a:xfrm>
            <a:off x="5832692" y="4071733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9CC3E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2019</a:t>
            </a:r>
            <a:endParaRPr lang="en-US" altLang="ko-KR" dirty="0">
              <a:solidFill>
                <a:srgbClr val="9CC3E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52DF89-C930-C479-4BE8-5AE3C8A0F904}"/>
              </a:ext>
            </a:extLst>
          </p:cNvPr>
          <p:cNvSpPr txBox="1"/>
          <p:nvPr/>
        </p:nvSpPr>
        <p:spPr>
          <a:xfrm>
            <a:off x="7611009" y="2871715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E94D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2022</a:t>
            </a:r>
            <a:endParaRPr lang="en-US" altLang="ko-KR" sz="2000" dirty="0">
              <a:solidFill>
                <a:srgbClr val="4E94D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BAC5A-BC96-E9B4-9070-C3E1D12DA3CC}"/>
              </a:ext>
            </a:extLst>
          </p:cNvPr>
          <p:cNvSpPr txBox="1"/>
          <p:nvPr/>
        </p:nvSpPr>
        <p:spPr>
          <a:xfrm>
            <a:off x="10050727" y="1369979"/>
            <a:ext cx="1592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2030</a:t>
            </a:r>
            <a:endParaRPr lang="en-US" altLang="ko-KR" sz="28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33C17D-3831-0098-1CDA-93CA6E6432BE}"/>
              </a:ext>
            </a:extLst>
          </p:cNvPr>
          <p:cNvCxnSpPr>
            <a:cxnSpLocks/>
          </p:cNvCxnSpPr>
          <p:nvPr/>
        </p:nvCxnSpPr>
        <p:spPr>
          <a:xfrm>
            <a:off x="5295095" y="1833171"/>
            <a:ext cx="0" cy="4297285"/>
          </a:xfrm>
          <a:prstGeom prst="line">
            <a:avLst/>
          </a:prstGeom>
          <a:ln w="57150" cap="rnd">
            <a:solidFill>
              <a:srgbClr val="9CC3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676DF5-3B47-F3FE-5DB8-4CFDA9B7962B}"/>
              </a:ext>
            </a:extLst>
          </p:cNvPr>
          <p:cNvSpPr txBox="1"/>
          <p:nvPr/>
        </p:nvSpPr>
        <p:spPr>
          <a:xfrm>
            <a:off x="5910435" y="5075694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9CC3E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1900</a:t>
            </a:r>
            <a:r>
              <a:rPr lang="ko-KR" altLang="en-US" sz="2800" dirty="0">
                <a:solidFill>
                  <a:srgbClr val="9CC3E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억</a:t>
            </a:r>
            <a:endParaRPr lang="en-US" altLang="ko-KR" sz="2800" dirty="0">
              <a:solidFill>
                <a:srgbClr val="9CC3E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2801CF-C533-00AC-6F75-64AEFFCA10C3}"/>
              </a:ext>
            </a:extLst>
          </p:cNvPr>
          <p:cNvSpPr txBox="1"/>
          <p:nvPr/>
        </p:nvSpPr>
        <p:spPr>
          <a:xfrm>
            <a:off x="7615084" y="413418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E94D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6000</a:t>
            </a:r>
            <a:r>
              <a:rPr lang="ko-KR" altLang="en-US" sz="3200" dirty="0">
                <a:solidFill>
                  <a:srgbClr val="4E94D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억</a:t>
            </a:r>
            <a:endParaRPr lang="en-US" altLang="ko-KR" sz="3200" dirty="0">
              <a:solidFill>
                <a:srgbClr val="4E94D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EC7632-0C95-5148-4C96-6CF880AA6D35}"/>
              </a:ext>
            </a:extLst>
          </p:cNvPr>
          <p:cNvSpPr txBox="1"/>
          <p:nvPr/>
        </p:nvSpPr>
        <p:spPr>
          <a:xfrm>
            <a:off x="9881952" y="2816439"/>
            <a:ext cx="21034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5000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억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438C4DF9-3482-C7D9-C603-FADCE47601AC}"/>
              </a:ext>
            </a:extLst>
          </p:cNvPr>
          <p:cNvSpPr/>
          <p:nvPr/>
        </p:nvSpPr>
        <p:spPr>
          <a:xfrm>
            <a:off x="33269" y="316127"/>
            <a:ext cx="903658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49B287-0EE4-CA76-73F4-0D306A17776D}"/>
              </a:ext>
            </a:extLst>
          </p:cNvPr>
          <p:cNvSpPr txBox="1"/>
          <p:nvPr/>
        </p:nvSpPr>
        <p:spPr>
          <a:xfrm>
            <a:off x="10771404" y="6317066"/>
            <a:ext cx="114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출처 </a:t>
            </a:r>
            <a:r>
              <a:rPr lang="en-US" altLang="ko-KR" sz="1600" dirty="0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600" dirty="0" err="1">
                <a:solidFill>
                  <a:srgbClr val="417CC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디랩</a:t>
            </a:r>
            <a:endParaRPr lang="en-US" altLang="ko-KR" sz="1600" dirty="0">
              <a:solidFill>
                <a:srgbClr val="417CC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5BB74378-2854-6910-7679-6B061829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3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6C6C76-92C9-2023-5687-E5431E6E6216}"/>
              </a:ext>
            </a:extLst>
          </p:cNvPr>
          <p:cNvSpPr/>
          <p:nvPr/>
        </p:nvSpPr>
        <p:spPr>
          <a:xfrm>
            <a:off x="132905" y="353777"/>
            <a:ext cx="6614793" cy="61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6F862-D354-A363-012E-ECA22E25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" y="360944"/>
            <a:ext cx="1265577" cy="7648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40B116-168E-6B5C-D641-1AE725C9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82" y="353777"/>
            <a:ext cx="5349216" cy="1286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E6C459-8F9A-3B4D-3A9F-27440449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109" y="5153791"/>
            <a:ext cx="5661763" cy="1161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682BA5-DD40-E94F-9230-17AE5D1A4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109" y="1567191"/>
            <a:ext cx="5661763" cy="35866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59CB19-CB91-7465-7B5C-8DB293F44C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0B14BDF-41E1-1591-417E-D9F7A3EA3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59" y="1710934"/>
            <a:ext cx="2476500" cy="3238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979035A-5827-4768-1F34-B32B762B1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865" y="650444"/>
            <a:ext cx="5010150" cy="5524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E4A43DC-9804-67AD-312B-FFB859A0C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301" y="2645042"/>
            <a:ext cx="1914525" cy="3048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C7E5123-C9E1-8748-B28C-D5470378C5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0947"/>
          <a:stretch/>
        </p:blipFill>
        <p:spPr>
          <a:xfrm>
            <a:off x="1169734" y="3135771"/>
            <a:ext cx="3324225" cy="27107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4B901A0-5AB6-D29E-B131-DC04159258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090" y="4432212"/>
            <a:ext cx="2562225" cy="2762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98C9AA3-5F74-CA74-2797-0AC2721843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309" y="4751557"/>
            <a:ext cx="1762125" cy="25717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8B95CF9-C8EA-EE3E-036C-A450785513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3587" y="5251483"/>
            <a:ext cx="2638425" cy="323850"/>
          </a:xfrm>
          <a:prstGeom prst="rect">
            <a:avLst/>
          </a:prstGeom>
        </p:spPr>
      </p:pic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627" y="5880857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070F26-3F5D-CF5A-E780-EC1BF3987022}"/>
              </a:ext>
            </a:extLst>
          </p:cNvPr>
          <p:cNvSpPr/>
          <p:nvPr/>
        </p:nvSpPr>
        <p:spPr>
          <a:xfrm>
            <a:off x="7019019" y="278286"/>
            <a:ext cx="4882772" cy="1247733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교육의 중요성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비해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제대로 이뤄지지 않고 있는 현황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0C158D-9B0A-F2F8-FA39-6472EB57610F}"/>
              </a:ext>
            </a:extLst>
          </p:cNvPr>
          <p:cNvSpPr/>
          <p:nvPr/>
        </p:nvSpPr>
        <p:spPr>
          <a:xfrm>
            <a:off x="4975889" y="2077747"/>
            <a:ext cx="3615965" cy="66656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초등학생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흥미 위주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2A88E05-A30B-351E-3371-959F91E52216}"/>
              </a:ext>
            </a:extLst>
          </p:cNvPr>
          <p:cNvSpPr/>
          <p:nvPr/>
        </p:nvSpPr>
        <p:spPr>
          <a:xfrm>
            <a:off x="5022745" y="3602826"/>
            <a:ext cx="3604015" cy="69244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중학생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심화 내용 </a:t>
            </a:r>
          </a:p>
        </p:txBody>
      </p:sp>
      <p:sp>
        <p:nvSpPr>
          <p:cNvPr id="53" name="설명선: 왼쪽 화살표 52">
            <a:extLst>
              <a:ext uri="{FF2B5EF4-FFF2-40B4-BE49-F238E27FC236}">
                <a16:creationId xmlns:a16="http://schemas.microsoft.com/office/drawing/2014/main" id="{6313C243-FCEB-D327-DCA3-4676484594CB}"/>
              </a:ext>
            </a:extLst>
          </p:cNvPr>
          <p:cNvSpPr/>
          <p:nvPr/>
        </p:nvSpPr>
        <p:spPr>
          <a:xfrm flipH="1">
            <a:off x="6747695" y="2744308"/>
            <a:ext cx="2224853" cy="879877"/>
          </a:xfrm>
          <a:prstGeom prst="leftArrowCallout">
            <a:avLst>
              <a:gd name="adj1" fmla="val 10110"/>
              <a:gd name="adj2" fmla="val 25000"/>
              <a:gd name="adj3" fmla="val 25000"/>
              <a:gd name="adj4" fmla="val 3603"/>
            </a:avLst>
          </a:prstGeom>
          <a:solidFill>
            <a:srgbClr val="FF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A56978-EEF9-F0E2-AAD7-93E6AA7D00D6}"/>
              </a:ext>
            </a:extLst>
          </p:cNvPr>
          <p:cNvSpPr/>
          <p:nvPr/>
        </p:nvSpPr>
        <p:spPr>
          <a:xfrm>
            <a:off x="9213840" y="2284837"/>
            <a:ext cx="2098587" cy="2098587"/>
          </a:xfrm>
          <a:prstGeom prst="ellipse">
            <a:avLst/>
          </a:prstGeom>
          <a:solidFill>
            <a:schemeClr val="tx1">
              <a:alpha val="25000"/>
            </a:schemeClr>
          </a:solidFill>
          <a:ln w="76200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5F384E-7E5C-CB9D-FE52-3E55EFF96CFB}"/>
              </a:ext>
            </a:extLst>
          </p:cNvPr>
          <p:cNvSpPr txBox="1"/>
          <p:nvPr/>
        </p:nvSpPr>
        <p:spPr>
          <a:xfrm>
            <a:off x="9168361" y="2672410"/>
            <a:ext cx="2189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간극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인해 흥미 감소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포기 등의 문제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A80CE4-EED0-1A29-309E-8E9742752733}"/>
              </a:ext>
            </a:extLst>
          </p:cNvPr>
          <p:cNvSpPr/>
          <p:nvPr/>
        </p:nvSpPr>
        <p:spPr>
          <a:xfrm>
            <a:off x="7040348" y="5175150"/>
            <a:ext cx="4882772" cy="12459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solidFill>
              <a:srgbClr val="417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FFFF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흥미롭고 지속가능한</a:t>
            </a:r>
            <a:endParaRPr lang="en-US" altLang="ko-KR" sz="3200" dirty="0">
              <a:solidFill>
                <a:srgbClr val="FFFF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교육의 필요성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BC55F0A6-6B38-A9A9-864C-59DFE908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1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907C2B8-C49E-732D-F49D-22FF884E509F}"/>
              </a:ext>
            </a:extLst>
          </p:cNvPr>
          <p:cNvSpPr/>
          <p:nvPr/>
        </p:nvSpPr>
        <p:spPr>
          <a:xfrm rot="19339508">
            <a:off x="7806167" y="3457748"/>
            <a:ext cx="1704121" cy="529550"/>
          </a:xfrm>
          <a:prstGeom prst="rightArrow">
            <a:avLst>
              <a:gd name="adj1" fmla="val 50000"/>
              <a:gd name="adj2" fmla="val 8028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384454" y="356029"/>
            <a:ext cx="7827337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VR 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0626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기기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활용 교육의 효과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54BCF-628E-F842-2B8D-87E87A4F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4" y="1633829"/>
            <a:ext cx="5731505" cy="522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792E71-4CC0-F774-9BD3-8D200F7A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45" y="2363833"/>
            <a:ext cx="5731505" cy="4178040"/>
          </a:xfrm>
          <a:prstGeom prst="rect">
            <a:avLst/>
          </a:prstGeom>
        </p:spPr>
      </p:pic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3270" y="316127"/>
            <a:ext cx="8529706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5514A77-A1CD-BE74-C2FD-5B1554BC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626" y="1418449"/>
            <a:ext cx="2348683" cy="23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89A981-3848-6BB0-08B0-B5B5FD01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6" y="3443203"/>
            <a:ext cx="1905002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6A56BF-B3C9-0BD1-C692-294487D675B8}"/>
              </a:ext>
            </a:extLst>
          </p:cNvPr>
          <p:cNvSpPr txBox="1"/>
          <p:nvPr/>
        </p:nvSpPr>
        <p:spPr>
          <a:xfrm>
            <a:off x="6685539" y="5759182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기존 학습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92C7D8-CEF5-25A9-C5E9-32CD2D40F924}"/>
              </a:ext>
            </a:extLst>
          </p:cNvPr>
          <p:cNvSpPr txBox="1"/>
          <p:nvPr/>
        </p:nvSpPr>
        <p:spPr>
          <a:xfrm>
            <a:off x="9510051" y="4236448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4000" dirty="0">
                <a:solidFill>
                  <a:srgbClr val="417CC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학습</a:t>
            </a:r>
            <a:endParaRPr lang="en-US" altLang="ko-KR" sz="2800" dirty="0">
              <a:solidFill>
                <a:srgbClr val="417CC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1C2BA-0C48-C486-4AEF-8D6A54A57C48}"/>
              </a:ext>
            </a:extLst>
          </p:cNvPr>
          <p:cNvSpPr/>
          <p:nvPr/>
        </p:nvSpPr>
        <p:spPr>
          <a:xfrm>
            <a:off x="6516113" y="5533411"/>
            <a:ext cx="2114550" cy="1962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72F741-DE61-CE84-EB2F-0AD10462C853}"/>
              </a:ext>
            </a:extLst>
          </p:cNvPr>
          <p:cNvSpPr/>
          <p:nvPr/>
        </p:nvSpPr>
        <p:spPr>
          <a:xfrm rot="16200000">
            <a:off x="6198373" y="5835411"/>
            <a:ext cx="802277" cy="195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B6E2D2-C9DE-F55C-9E89-775D73E8FCD7}"/>
              </a:ext>
            </a:extLst>
          </p:cNvPr>
          <p:cNvSpPr/>
          <p:nvPr/>
        </p:nvSpPr>
        <p:spPr>
          <a:xfrm>
            <a:off x="9175504" y="3957711"/>
            <a:ext cx="2718046" cy="196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90793B-A621-2856-4FB0-B65E6006DF10}"/>
              </a:ext>
            </a:extLst>
          </p:cNvPr>
          <p:cNvSpPr/>
          <p:nvPr/>
        </p:nvSpPr>
        <p:spPr>
          <a:xfrm rot="16200000">
            <a:off x="8084873" y="5048343"/>
            <a:ext cx="2376413" cy="195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CBCD9-8A1D-94DF-0D6C-745EC94D017F}"/>
              </a:ext>
            </a:extLst>
          </p:cNvPr>
          <p:cNvSpPr txBox="1"/>
          <p:nvPr/>
        </p:nvSpPr>
        <p:spPr>
          <a:xfrm>
            <a:off x="9443626" y="5159017"/>
            <a:ext cx="2534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기억 정확도</a:t>
            </a:r>
            <a:endParaRPr lang="en-US" altLang="ko-KR" sz="36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8.8% </a:t>
            </a:r>
            <a:r>
              <a:rPr lang="ko-KR" altLang="en-US" sz="3600" dirty="0">
                <a:solidFill>
                  <a:srgbClr val="E0626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향상</a:t>
            </a:r>
            <a:endParaRPr lang="en-US" altLang="ko-KR" sz="3600" dirty="0">
              <a:solidFill>
                <a:srgbClr val="E06262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E67FA7-5263-DD53-07D4-2895D966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9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5CB5E-4388-3A1D-D4E3-7C58EC82EFBB}"/>
              </a:ext>
            </a:extLst>
          </p:cNvPr>
          <p:cNvSpPr/>
          <p:nvPr/>
        </p:nvSpPr>
        <p:spPr>
          <a:xfrm>
            <a:off x="304538" y="424155"/>
            <a:ext cx="7690682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중학생 대상 사전 조사 결과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33270" y="316127"/>
            <a:ext cx="823447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F9B0DC-277E-85A3-FE88-3F5B82EBAAAA}"/>
              </a:ext>
            </a:extLst>
          </p:cNvPr>
          <p:cNvGrpSpPr/>
          <p:nvPr/>
        </p:nvGrpSpPr>
        <p:grpSpPr>
          <a:xfrm>
            <a:off x="139180" y="1379135"/>
            <a:ext cx="3709670" cy="3125340"/>
            <a:chOff x="196153" y="1495425"/>
            <a:chExt cx="3975665" cy="320348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FECAF04-0291-3622-6344-DED83DEA925F}"/>
                </a:ext>
              </a:extLst>
            </p:cNvPr>
            <p:cNvSpPr/>
            <p:nvPr/>
          </p:nvSpPr>
          <p:spPr>
            <a:xfrm>
              <a:off x="253168" y="1495425"/>
              <a:ext cx="3918650" cy="3203483"/>
            </a:xfrm>
            <a:prstGeom prst="roundRect">
              <a:avLst>
                <a:gd name="adj" fmla="val 99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 descr="실내, 사람, 노트북, 작업이(가) 표시된 사진&#10;&#10;자동 생성된 설명">
              <a:extLst>
                <a:ext uri="{FF2B5EF4-FFF2-40B4-BE49-F238E27FC236}">
                  <a16:creationId xmlns:a16="http://schemas.microsoft.com/office/drawing/2014/main" id="{23334741-67F6-3D2E-6072-B887C928E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57" y="2466586"/>
              <a:ext cx="3584072" cy="20160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16D40-6739-976A-683A-B4FDBAD24A5F}"/>
                </a:ext>
              </a:extLst>
            </p:cNvPr>
            <p:cNvSpPr txBox="1"/>
            <p:nvPr/>
          </p:nvSpPr>
          <p:spPr>
            <a:xfrm>
              <a:off x="196153" y="1649878"/>
              <a:ext cx="39453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중학교 </a:t>
              </a:r>
              <a:r>
                <a:rPr lang="en-US" altLang="ko-KR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1~3</a:t>
              </a:r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학년 </a:t>
              </a:r>
              <a:r>
                <a:rPr lang="en-US" altLang="ko-KR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10</a:t>
              </a:r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명을 </a:t>
              </a:r>
              <a:endParaRPr lang="en-US" altLang="ko-KR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대상으로 관련 설문조사</a:t>
              </a:r>
              <a:endParaRPr lang="en-US" altLang="ko-KR" sz="2400" dirty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9E167F-435C-F3FC-48E5-292117BD2E9B}"/>
              </a:ext>
            </a:extLst>
          </p:cNvPr>
          <p:cNvGrpSpPr/>
          <p:nvPr/>
        </p:nvGrpSpPr>
        <p:grpSpPr>
          <a:xfrm rot="906399">
            <a:off x="4015379" y="1878010"/>
            <a:ext cx="4549361" cy="4513576"/>
            <a:chOff x="5919146" y="1595226"/>
            <a:chExt cx="5087959" cy="504793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ABDAC0-9D77-7036-54E2-7FC7C57E351B}"/>
                </a:ext>
              </a:extLst>
            </p:cNvPr>
            <p:cNvSpPr/>
            <p:nvPr/>
          </p:nvSpPr>
          <p:spPr>
            <a:xfrm>
              <a:off x="7949217" y="4046998"/>
              <a:ext cx="262574" cy="262574"/>
            </a:xfrm>
            <a:prstGeom prst="ellipse">
              <a:avLst/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58C06E-9A97-AFB0-5957-55685AE65A28}"/>
                </a:ext>
              </a:extLst>
            </p:cNvPr>
            <p:cNvSpPr/>
            <p:nvPr/>
          </p:nvSpPr>
          <p:spPr>
            <a:xfrm>
              <a:off x="8300402" y="4099418"/>
              <a:ext cx="262574" cy="262574"/>
            </a:xfrm>
            <a:prstGeom prst="ellipse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5445A2E-8C01-51FC-47E5-E1AA211789EB}"/>
                </a:ext>
              </a:extLst>
            </p:cNvPr>
            <p:cNvSpPr/>
            <p:nvPr/>
          </p:nvSpPr>
          <p:spPr>
            <a:xfrm>
              <a:off x="8124810" y="4352459"/>
              <a:ext cx="262574" cy="262574"/>
            </a:xfrm>
            <a:prstGeom prst="ellipse">
              <a:avLst/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8AD599B-175D-CDCD-948D-D03C5B78D0D4}"/>
                </a:ext>
              </a:extLst>
            </p:cNvPr>
            <p:cNvGrpSpPr/>
            <p:nvPr/>
          </p:nvGrpSpPr>
          <p:grpSpPr>
            <a:xfrm>
              <a:off x="5919146" y="1595226"/>
              <a:ext cx="5087959" cy="5047937"/>
              <a:chOff x="5919146" y="1595226"/>
              <a:chExt cx="5087959" cy="504793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A4D03-4EB5-7A31-3FC7-FE640AF34FDF}"/>
                  </a:ext>
                </a:extLst>
              </p:cNvPr>
              <p:cNvGrpSpPr/>
              <p:nvPr/>
            </p:nvGrpSpPr>
            <p:grpSpPr>
              <a:xfrm rot="701355">
                <a:off x="5919146" y="1595226"/>
                <a:ext cx="5087959" cy="5047937"/>
                <a:chOff x="5259927" y="1316069"/>
                <a:chExt cx="5087959" cy="5047937"/>
              </a:xfrm>
            </p:grpSpPr>
            <p:sp>
              <p:nvSpPr>
                <p:cNvPr id="4" name="막힌 원호 3">
                  <a:extLst>
                    <a:ext uri="{FF2B5EF4-FFF2-40B4-BE49-F238E27FC236}">
                      <a16:creationId xmlns:a16="http://schemas.microsoft.com/office/drawing/2014/main" id="{5E625C7F-07FD-0859-626E-E5D4726E45A1}"/>
                    </a:ext>
                  </a:extLst>
                </p:cNvPr>
                <p:cNvSpPr/>
                <p:nvPr/>
              </p:nvSpPr>
              <p:spPr>
                <a:xfrm rot="15967792">
                  <a:off x="6004874" y="1316069"/>
                  <a:ext cx="2733773" cy="2733773"/>
                </a:xfrm>
                <a:prstGeom prst="blockArc">
                  <a:avLst>
                    <a:gd name="adj1" fmla="val 10800000"/>
                    <a:gd name="adj2" fmla="val 6624603"/>
                    <a:gd name="adj3" fmla="val 5121"/>
                  </a:avLst>
                </a:prstGeom>
                <a:solidFill>
                  <a:srgbClr val="FFD5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막힌 원호 21">
                  <a:extLst>
                    <a:ext uri="{FF2B5EF4-FFF2-40B4-BE49-F238E27FC236}">
                      <a16:creationId xmlns:a16="http://schemas.microsoft.com/office/drawing/2014/main" id="{637DA42E-88B9-0463-A029-F3E85B319545}"/>
                    </a:ext>
                  </a:extLst>
                </p:cNvPr>
                <p:cNvSpPr/>
                <p:nvPr/>
              </p:nvSpPr>
              <p:spPr>
                <a:xfrm rot="1498791">
                  <a:off x="7614113" y="3117227"/>
                  <a:ext cx="2733773" cy="2733773"/>
                </a:xfrm>
                <a:prstGeom prst="blockArc">
                  <a:avLst>
                    <a:gd name="adj1" fmla="val 10800000"/>
                    <a:gd name="adj2" fmla="val 6624603"/>
                    <a:gd name="adj3" fmla="val 5121"/>
                  </a:avLst>
                </a:prstGeom>
                <a:solidFill>
                  <a:srgbClr val="FF79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막힌 원호 22">
                  <a:extLst>
                    <a:ext uri="{FF2B5EF4-FFF2-40B4-BE49-F238E27FC236}">
                      <a16:creationId xmlns:a16="http://schemas.microsoft.com/office/drawing/2014/main" id="{873BFBB9-71AF-B862-2FF8-6CBA73FB1B13}"/>
                    </a:ext>
                  </a:extLst>
                </p:cNvPr>
                <p:cNvSpPr/>
                <p:nvPr/>
              </p:nvSpPr>
              <p:spPr>
                <a:xfrm rot="8672429">
                  <a:off x="5259927" y="3630233"/>
                  <a:ext cx="2733773" cy="2733773"/>
                </a:xfrm>
                <a:prstGeom prst="blockArc">
                  <a:avLst>
                    <a:gd name="adj1" fmla="val 10800000"/>
                    <a:gd name="adj2" fmla="val 6624603"/>
                    <a:gd name="adj3" fmla="val 5121"/>
                  </a:avLst>
                </a:prstGeom>
                <a:solidFill>
                  <a:srgbClr val="FF9B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부분 원형 11">
                <a:extLst>
                  <a:ext uri="{FF2B5EF4-FFF2-40B4-BE49-F238E27FC236}">
                    <a16:creationId xmlns:a16="http://schemas.microsoft.com/office/drawing/2014/main" id="{7D14B4D9-09F7-A552-E2BF-762722C094E8}"/>
                  </a:ext>
                </a:extLst>
              </p:cNvPr>
              <p:cNvSpPr/>
              <p:nvPr/>
            </p:nvSpPr>
            <p:spPr>
              <a:xfrm rot="7292123">
                <a:off x="7186456" y="1810641"/>
                <a:ext cx="2175827" cy="2175827"/>
              </a:xfrm>
              <a:prstGeom prst="pie">
                <a:avLst>
                  <a:gd name="adj1" fmla="val 2084866"/>
                  <a:gd name="adj2" fmla="val 16200000"/>
                </a:avLst>
              </a:prstGeom>
              <a:solidFill>
                <a:srgbClr val="FF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C2353126-BF24-19F8-D993-36607725F8D9}"/>
                  </a:ext>
                </a:extLst>
              </p:cNvPr>
              <p:cNvSpPr/>
              <p:nvPr/>
            </p:nvSpPr>
            <p:spPr>
              <a:xfrm rot="568907">
                <a:off x="5981165" y="3952006"/>
                <a:ext cx="2175827" cy="2175827"/>
              </a:xfrm>
              <a:prstGeom prst="pie">
                <a:avLst>
                  <a:gd name="adj1" fmla="val 20304098"/>
                  <a:gd name="adj2" fmla="val 16200000"/>
                </a:avLst>
              </a:prstGeom>
              <a:solidFill>
                <a:srgbClr val="FF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부분 원형 32">
                <a:extLst>
                  <a:ext uri="{FF2B5EF4-FFF2-40B4-BE49-F238E27FC236}">
                    <a16:creationId xmlns:a16="http://schemas.microsoft.com/office/drawing/2014/main" id="{8170F90B-6C0B-4597-A36A-8D5E2258AA42}"/>
                  </a:ext>
                </a:extLst>
              </p:cNvPr>
              <p:cNvSpPr/>
              <p:nvPr/>
            </p:nvSpPr>
            <p:spPr>
              <a:xfrm rot="12945107">
                <a:off x="8420451" y="3900395"/>
                <a:ext cx="2175827" cy="2175827"/>
              </a:xfrm>
              <a:prstGeom prst="pie">
                <a:avLst>
                  <a:gd name="adj1" fmla="val 5382058"/>
                  <a:gd name="adj2" fmla="val 16200000"/>
                </a:avLst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59C00D1-2368-D4D7-9237-47FC5CF3449A}"/>
              </a:ext>
            </a:extLst>
          </p:cNvPr>
          <p:cNvSpPr txBox="1"/>
          <p:nvPr/>
        </p:nvSpPr>
        <p:spPr>
          <a:xfrm>
            <a:off x="85739" y="5023901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기기를 사용해봤다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29C6C58-C11A-979C-2E7F-E6D25A944A22}"/>
              </a:ext>
            </a:extLst>
          </p:cNvPr>
          <p:cNvCxnSpPr>
            <a:cxnSpLocks/>
          </p:cNvCxnSpPr>
          <p:nvPr/>
        </p:nvCxnSpPr>
        <p:spPr>
          <a:xfrm>
            <a:off x="85739" y="5573032"/>
            <a:ext cx="4107586" cy="0"/>
          </a:xfrm>
          <a:prstGeom prst="line">
            <a:avLst/>
          </a:prstGeom>
          <a:ln w="76200" cap="rnd">
            <a:solidFill>
              <a:srgbClr val="FF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F88C13E-7CFD-9E2D-219C-07ECC9D32678}"/>
              </a:ext>
            </a:extLst>
          </p:cNvPr>
          <p:cNvSpPr txBox="1"/>
          <p:nvPr/>
        </p:nvSpPr>
        <p:spPr>
          <a:xfrm>
            <a:off x="4291320" y="4696199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80%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72FDB-4977-40D0-0355-C120D4703A14}"/>
              </a:ext>
            </a:extLst>
          </p:cNvPr>
          <p:cNvSpPr txBox="1"/>
          <p:nvPr/>
        </p:nvSpPr>
        <p:spPr>
          <a:xfrm>
            <a:off x="5966829" y="2466214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B0930D-4F09-05C6-09E7-ADE34926F578}"/>
              </a:ext>
            </a:extLst>
          </p:cNvPr>
          <p:cNvSpPr txBox="1"/>
          <p:nvPr/>
        </p:nvSpPr>
        <p:spPr>
          <a:xfrm>
            <a:off x="6827628" y="5279600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50%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8766288-88FE-8C85-8E20-9A5AD4FA24B0}"/>
              </a:ext>
            </a:extLst>
          </p:cNvPr>
          <p:cNvCxnSpPr>
            <a:cxnSpLocks/>
          </p:cNvCxnSpPr>
          <p:nvPr/>
        </p:nvCxnSpPr>
        <p:spPr>
          <a:xfrm>
            <a:off x="6632484" y="1921918"/>
            <a:ext cx="3344227" cy="0"/>
          </a:xfrm>
          <a:prstGeom prst="line">
            <a:avLst/>
          </a:prstGeom>
          <a:ln w="76200" cap="rnd">
            <a:solidFill>
              <a:srgbClr val="FFD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FA49945-7CB7-BE0D-FD44-CE64C4C51206}"/>
              </a:ext>
            </a:extLst>
          </p:cNvPr>
          <p:cNvSpPr txBox="1"/>
          <p:nvPr/>
        </p:nvSpPr>
        <p:spPr>
          <a:xfrm>
            <a:off x="6739927" y="139374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공부를 해봤다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055F987-00CE-B3A5-7404-AF705B27E3D6}"/>
              </a:ext>
            </a:extLst>
          </p:cNvPr>
          <p:cNvCxnSpPr>
            <a:cxnSpLocks/>
          </p:cNvCxnSpPr>
          <p:nvPr/>
        </p:nvCxnSpPr>
        <p:spPr>
          <a:xfrm>
            <a:off x="7845856" y="4388637"/>
            <a:ext cx="4346144" cy="0"/>
          </a:xfrm>
          <a:prstGeom prst="line">
            <a:avLst/>
          </a:prstGeom>
          <a:ln w="76200" cap="rnd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DD8355B-3A41-D800-C5A5-242CA23AC08E}"/>
              </a:ext>
            </a:extLst>
          </p:cNvPr>
          <p:cNvSpPr txBox="1"/>
          <p:nvPr/>
        </p:nvSpPr>
        <p:spPr>
          <a:xfrm>
            <a:off x="7785554" y="3434530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기기를 사용해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공부를 할 의향이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B83329-7D0F-DDA0-D065-318DDF3C1F67}"/>
              </a:ext>
            </a:extLst>
          </p:cNvPr>
          <p:cNvSpPr txBox="1"/>
          <p:nvPr/>
        </p:nvSpPr>
        <p:spPr>
          <a:xfrm>
            <a:off x="7336742" y="1954959"/>
            <a:ext cx="2428870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방과후수업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엔트리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스크래치 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DDE2A-73F0-CA6C-4282-E6F726CCA339}"/>
              </a:ext>
            </a:extLst>
          </p:cNvPr>
          <p:cNvSpPr txBox="1"/>
          <p:nvPr/>
        </p:nvSpPr>
        <p:spPr>
          <a:xfrm>
            <a:off x="796161" y="5725959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봉사활동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DA034F-61C5-3E00-4790-3068F225F5D1}"/>
              </a:ext>
            </a:extLst>
          </p:cNvPr>
          <p:cNvSpPr txBox="1"/>
          <p:nvPr/>
        </p:nvSpPr>
        <p:spPr>
          <a:xfrm>
            <a:off x="8267749" y="4478471"/>
            <a:ext cx="3417923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재미있을 것 같다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기기에 대해 더 알고 싶다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어려울 것 같다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E33478E3-F689-A4E9-C293-32038E49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111" y="6346908"/>
            <a:ext cx="2743200" cy="365125"/>
          </a:xfrm>
        </p:spPr>
        <p:txBody>
          <a:bodyPr/>
          <a:lstStyle/>
          <a:p>
            <a:fld id="{1F60C2E2-44BE-4B66-9982-61FBEA20035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6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7880A-3D3A-4E85-67A9-8B761F227CB3}"/>
              </a:ext>
            </a:extLst>
          </p:cNvPr>
          <p:cNvSpPr/>
          <p:nvPr/>
        </p:nvSpPr>
        <p:spPr>
          <a:xfrm>
            <a:off x="1602967" y="5318309"/>
            <a:ext cx="8986066" cy="1190385"/>
          </a:xfrm>
          <a:prstGeom prst="rect">
            <a:avLst/>
          </a:prstGeom>
          <a:solidFill>
            <a:srgbClr val="345DA6"/>
          </a:solidFill>
          <a:ln w="762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9EC29E-6699-813F-F6D8-B83E72D97DFB}"/>
              </a:ext>
            </a:extLst>
          </p:cNvPr>
          <p:cNvSpPr/>
          <p:nvPr/>
        </p:nvSpPr>
        <p:spPr>
          <a:xfrm>
            <a:off x="1587078" y="1427012"/>
            <a:ext cx="3997275" cy="3575119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엔트리 - 우리는 무엇이든 될 수 있어요">
            <a:extLst>
              <a:ext uri="{FF2B5EF4-FFF2-40B4-BE49-F238E27FC236}">
                <a16:creationId xmlns:a16="http://schemas.microsoft.com/office/drawing/2014/main" id="{C5DD7127-E5C7-780E-12DF-A313ED5E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890" y="2584085"/>
            <a:ext cx="3620574" cy="2172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C8047B-40ED-27A1-4F84-BC14E93BE068}"/>
              </a:ext>
            </a:extLst>
          </p:cNvPr>
          <p:cNvSpPr txBox="1"/>
          <p:nvPr/>
        </p:nvSpPr>
        <p:spPr>
          <a:xfrm>
            <a:off x="2486848" y="1642107"/>
            <a:ext cx="226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엔트리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124" name="Picture 4" descr="지니어스 코딩 학원">
            <a:extLst>
              <a:ext uri="{FF2B5EF4-FFF2-40B4-BE49-F238E27FC236}">
                <a16:creationId xmlns:a16="http://schemas.microsoft.com/office/drawing/2014/main" id="{FF8C839F-AABF-A30C-6002-E52D639B0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34" y="1485615"/>
            <a:ext cx="3810714" cy="25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F49EEA2-CD30-6BE1-B28F-18837CD81C02}"/>
              </a:ext>
            </a:extLst>
          </p:cNvPr>
          <p:cNvSpPr txBox="1"/>
          <p:nvPr/>
        </p:nvSpPr>
        <p:spPr>
          <a:xfrm>
            <a:off x="5731173" y="4135966"/>
            <a:ext cx="4972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스크래치와 같이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PC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자연어로 된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2D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블록으로 코딩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9FB87-D816-200D-5635-DF9211109493}"/>
              </a:ext>
            </a:extLst>
          </p:cNvPr>
          <p:cNvSpPr txBox="1"/>
          <p:nvPr/>
        </p:nvSpPr>
        <p:spPr>
          <a:xfrm>
            <a:off x="952498" y="5418776"/>
            <a:ext cx="10236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코딩과는 거리가 있는 </a:t>
            </a:r>
            <a:r>
              <a:rPr lang="ko-KR" altLang="en-US" sz="32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저학년 대상 플랫폼</a:t>
            </a:r>
            <a:endParaRPr lang="en-US" altLang="ko-KR" sz="3200" dirty="0">
              <a:solidFill>
                <a:srgbClr val="FFFF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실행 중간 과정 확인 불가능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5EBC97-BF78-E1B6-2F3C-2F0C2A944488}"/>
              </a:ext>
            </a:extLst>
          </p:cNvPr>
          <p:cNvSpPr/>
          <p:nvPr/>
        </p:nvSpPr>
        <p:spPr>
          <a:xfrm>
            <a:off x="2046258" y="378556"/>
            <a:ext cx="7849432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기존 코딩 교육 플랫폼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46" name="양쪽 중괄호 45">
            <a:extLst>
              <a:ext uri="{FF2B5EF4-FFF2-40B4-BE49-F238E27FC236}">
                <a16:creationId xmlns:a16="http://schemas.microsoft.com/office/drawing/2014/main" id="{9E08A830-10FE-4C91-2E3A-720EC1777883}"/>
              </a:ext>
            </a:extLst>
          </p:cNvPr>
          <p:cNvSpPr/>
          <p:nvPr/>
        </p:nvSpPr>
        <p:spPr>
          <a:xfrm>
            <a:off x="1826360" y="270528"/>
            <a:ext cx="823447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4A8EC-4F75-5CCC-3881-362767D8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7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7880A-3D3A-4E85-67A9-8B761F227CB3}"/>
              </a:ext>
            </a:extLst>
          </p:cNvPr>
          <p:cNvSpPr/>
          <p:nvPr/>
        </p:nvSpPr>
        <p:spPr>
          <a:xfrm>
            <a:off x="1602967" y="5318309"/>
            <a:ext cx="8986066" cy="1190385"/>
          </a:xfrm>
          <a:prstGeom prst="rect">
            <a:avLst/>
          </a:prstGeom>
          <a:solidFill>
            <a:srgbClr val="345DA6"/>
          </a:solidFill>
          <a:ln w="762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26360" y="270528"/>
            <a:ext cx="823447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9FB87-D816-200D-5635-DF9211109493}"/>
              </a:ext>
            </a:extLst>
          </p:cNvPr>
          <p:cNvSpPr txBox="1"/>
          <p:nvPr/>
        </p:nvSpPr>
        <p:spPr>
          <a:xfrm>
            <a:off x="952498" y="5418776"/>
            <a:ext cx="10236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정해진 답이 있는 </a:t>
            </a:r>
            <a:r>
              <a:rPr lang="ko-KR" altLang="en-US" sz="32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퍼즐 게임 형식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수행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프로그래밍 학습과는 매우 상이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CB6E2-C296-0FDC-1D39-02E0EEA3B593}"/>
              </a:ext>
            </a:extLst>
          </p:cNvPr>
          <p:cNvSpPr/>
          <p:nvPr/>
        </p:nvSpPr>
        <p:spPr>
          <a:xfrm>
            <a:off x="1602967" y="1410422"/>
            <a:ext cx="4340633" cy="3575119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588163-B4F8-815F-1F3E-D68D24AD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8185" y="2358772"/>
            <a:ext cx="3620574" cy="1900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01A0FD-384E-7EC6-3C4D-A254A4661BC6}"/>
              </a:ext>
            </a:extLst>
          </p:cNvPr>
          <p:cNvSpPr txBox="1"/>
          <p:nvPr/>
        </p:nvSpPr>
        <p:spPr>
          <a:xfrm>
            <a:off x="2127314" y="1638351"/>
            <a:ext cx="330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DEBUGGER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9552B-C0B7-3DF0-5D8A-80EBEAD04BCC}"/>
              </a:ext>
            </a:extLst>
          </p:cNvPr>
          <p:cNvSpPr txBox="1"/>
          <p:nvPr/>
        </p:nvSpPr>
        <p:spPr>
          <a:xfrm>
            <a:off x="2127314" y="4372978"/>
            <a:ext cx="3302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2D </a:t>
            </a:r>
            <a:r>
              <a:rPr lang="ko-KR" altLang="en-US" sz="24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플랫포머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코딩 게임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EB2F8-F0C1-C2C4-136B-8197E3522A00}"/>
              </a:ext>
            </a:extLst>
          </p:cNvPr>
          <p:cNvSpPr/>
          <p:nvPr/>
        </p:nvSpPr>
        <p:spPr>
          <a:xfrm>
            <a:off x="6248402" y="1410422"/>
            <a:ext cx="4340633" cy="3575119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F5ED91-2D3C-1EAB-4EFC-50061922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3926" y="2308341"/>
            <a:ext cx="3379201" cy="1900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CEDB3-B359-2EC3-A0AC-D12D171DF9E4}"/>
              </a:ext>
            </a:extLst>
          </p:cNvPr>
          <p:cNvSpPr txBox="1"/>
          <p:nvPr/>
        </p:nvSpPr>
        <p:spPr>
          <a:xfrm>
            <a:off x="6762369" y="1587920"/>
            <a:ext cx="330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VR-OCKS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6FD2-6AA2-B071-CD7E-720DD83B25A6}"/>
              </a:ext>
            </a:extLst>
          </p:cNvPr>
          <p:cNvSpPr txBox="1"/>
          <p:nvPr/>
        </p:nvSpPr>
        <p:spPr>
          <a:xfrm>
            <a:off x="6588627" y="4400369"/>
            <a:ext cx="364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3D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캐릭터 명령 게임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0EB1AF-48DF-5C15-212D-8365888D5800}"/>
              </a:ext>
            </a:extLst>
          </p:cNvPr>
          <p:cNvSpPr/>
          <p:nvPr/>
        </p:nvSpPr>
        <p:spPr>
          <a:xfrm>
            <a:off x="2046258" y="378556"/>
            <a:ext cx="7849432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기존 코딩 교육 플랫폼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15B613-13F6-E3E7-6DAE-E29AA401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29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7880A-3D3A-4E85-67A9-8B761F227CB3}"/>
              </a:ext>
            </a:extLst>
          </p:cNvPr>
          <p:cNvSpPr/>
          <p:nvPr/>
        </p:nvSpPr>
        <p:spPr>
          <a:xfrm>
            <a:off x="1602967" y="5318309"/>
            <a:ext cx="8986066" cy="1190385"/>
          </a:xfrm>
          <a:prstGeom prst="rect">
            <a:avLst/>
          </a:prstGeom>
          <a:solidFill>
            <a:srgbClr val="345DA6"/>
          </a:solidFill>
          <a:ln w="762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심볼 CAU">
            <a:extLst>
              <a:ext uri="{FF2B5EF4-FFF2-40B4-BE49-F238E27FC236}">
                <a16:creationId xmlns:a16="http://schemas.microsoft.com/office/drawing/2014/main" id="{4436B043-8E56-6E4D-D456-B6BC9F4E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4" y1="46053" x2="29504" y2="46053"/>
                        <a14:foregroundMark x1="62402" y1="53947" x2="62402" y2="53947"/>
                        <a14:foregroundMark x1="71018" y1="38596" x2="71018" y2="38596"/>
                        <a14:foregroundMark x1="57702" y1="47368" x2="57702" y2="47368"/>
                        <a14:foregroundMark x1="66580" y1="32895" x2="66580" y2="32895"/>
                        <a14:foregroundMark x1="78329" y1="35526" x2="78329" y2="35526"/>
                        <a14:foregroundMark x1="74413" y1="42544" x2="74413" y2="42544"/>
                        <a14:foregroundMark x1="78590" y1="35088" x2="78590" y2="35088"/>
                        <a14:foregroundMark x1="66841" y1="33772" x2="66841" y2="33772"/>
                        <a14:foregroundMark x1="66580" y1="31579" x2="66580" y2="31579"/>
                        <a14:foregroundMark x1="24021" y1="66228" x2="24021" y2="66228"/>
                        <a14:foregroundMark x1="23760" y1="66228" x2="24804" y2="66667"/>
                        <a14:foregroundMark x1="25326" y1="66667" x2="23499" y2="65789"/>
                        <a14:foregroundMark x1="23760" y1="65789" x2="24021" y2="66667"/>
                        <a14:foregroundMark x1="24021" y1="66667" x2="24021" y2="66667"/>
                        <a14:foregroundMark x1="23760" y1="66667" x2="23760" y2="65789"/>
                        <a14:foregroundMark x1="47520" y1="65351" x2="47520" y2="67982"/>
                        <a14:foregroundMark x1="77807" y1="38158" x2="77807" y2="38158"/>
                        <a14:foregroundMark x1="78068" y1="33772" x2="78068" y2="33772"/>
                        <a14:foregroundMark x1="78068" y1="35088" x2="78068" y2="35088"/>
                        <a14:foregroundMark x1="78329" y1="34211" x2="78329" y2="34211"/>
                        <a14:foregroundMark x1="78329" y1="35088" x2="78329" y2="36404"/>
                        <a14:foregroundMark x1="78329" y1="34211" x2="78329" y2="35088"/>
                        <a14:foregroundMark x1="78590" y1="34211" x2="78590" y2="34211"/>
                        <a14:foregroundMark x1="78329" y1="33772" x2="78329" y2="33772"/>
                        <a14:foregroundMark x1="78956" y1="35088" x2="79112" y2="35526"/>
                        <a14:foregroundMark x1="78486" y1="33772" x2="78956" y2="35088"/>
                        <a14:foregroundMark x1="78329" y1="33333" x2="78486" y2="33772"/>
                        <a14:backgroundMark x1="67624" y1="33772" x2="67102" y2="32456"/>
                        <a14:backgroundMark x1="79373" y1="35088" x2="79373" y2="35088"/>
                        <a14:backgroundMark x1="78851" y1="33772" x2="78851" y2="33772"/>
                        <a14:backgroundMark x1="78851" y1="32895" x2="78851" y2="32895"/>
                        <a14:backgroundMark x1="78851" y1="35088" x2="78851" y2="35088"/>
                        <a14:backgroundMark x1="78851" y1="36404" x2="78851" y2="36404"/>
                        <a14:backgroundMark x1="58225" y1="22807" x2="58225" y2="2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33" y="0"/>
            <a:ext cx="1810269" cy="10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3FD5457-A93A-29BF-4CBC-1EB5863BD362}"/>
              </a:ext>
            </a:extLst>
          </p:cNvPr>
          <p:cNvSpPr/>
          <p:nvPr/>
        </p:nvSpPr>
        <p:spPr>
          <a:xfrm>
            <a:off x="1826360" y="270528"/>
            <a:ext cx="8234479" cy="898702"/>
          </a:xfrm>
          <a:prstGeom prst="bracePair">
            <a:avLst>
              <a:gd name="adj" fmla="val 15208"/>
            </a:avLst>
          </a:prstGeom>
          <a:ln w="76200">
            <a:solidFill>
              <a:srgbClr val="4E9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9FB87-D816-200D-5635-DF9211109493}"/>
              </a:ext>
            </a:extLst>
          </p:cNvPr>
          <p:cNvSpPr txBox="1"/>
          <p:nvPr/>
        </p:nvSpPr>
        <p:spPr>
          <a:xfrm>
            <a:off x="952498" y="5418776"/>
            <a:ext cx="10236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2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프로그래밍 언어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활용한 문제 풀이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초중학생이 사용하기엔 많은 기반 지식 필요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CB6E2-C296-0FDC-1D39-02E0EEA3B593}"/>
              </a:ext>
            </a:extLst>
          </p:cNvPr>
          <p:cNvSpPr/>
          <p:nvPr/>
        </p:nvSpPr>
        <p:spPr>
          <a:xfrm>
            <a:off x="1602967" y="1410422"/>
            <a:ext cx="4340633" cy="3575119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588163-B4F8-815F-1F3E-D68D24AD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4371" y="2392672"/>
            <a:ext cx="2977823" cy="191693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01A0FD-384E-7EC6-3C4D-A254A4661BC6}"/>
              </a:ext>
            </a:extLst>
          </p:cNvPr>
          <p:cNvSpPr txBox="1"/>
          <p:nvPr/>
        </p:nvSpPr>
        <p:spPr>
          <a:xfrm>
            <a:off x="2127314" y="1638351"/>
            <a:ext cx="330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BaekJoon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EB2F8-F0C1-C2C4-136B-8197E3522A00}"/>
              </a:ext>
            </a:extLst>
          </p:cNvPr>
          <p:cNvSpPr/>
          <p:nvPr/>
        </p:nvSpPr>
        <p:spPr>
          <a:xfrm>
            <a:off x="6274365" y="1410422"/>
            <a:ext cx="4340633" cy="3575119"/>
          </a:xfrm>
          <a:prstGeom prst="rect">
            <a:avLst/>
          </a:prstGeom>
          <a:solidFill>
            <a:srgbClr val="4E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F5ED91-2D3C-1EAB-4EFC-50061922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3926" y="2370339"/>
            <a:ext cx="3379201" cy="17768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CEDB3-B359-2EC3-A0AC-D12D171DF9E4}"/>
              </a:ext>
            </a:extLst>
          </p:cNvPr>
          <p:cNvSpPr txBox="1"/>
          <p:nvPr/>
        </p:nvSpPr>
        <p:spPr>
          <a:xfrm>
            <a:off x="6762366" y="1673774"/>
            <a:ext cx="330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프로그래머스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6FD2-6AA2-B071-CD7E-720DD83B25A6}"/>
              </a:ext>
            </a:extLst>
          </p:cNvPr>
          <p:cNvSpPr txBox="1"/>
          <p:nvPr/>
        </p:nvSpPr>
        <p:spPr>
          <a:xfrm>
            <a:off x="6588627" y="4400369"/>
            <a:ext cx="364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풀이 및 취업 등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17B3CE-372B-5AB4-F6AB-F314F2DF225D}"/>
              </a:ext>
            </a:extLst>
          </p:cNvPr>
          <p:cNvSpPr txBox="1"/>
          <p:nvPr/>
        </p:nvSpPr>
        <p:spPr>
          <a:xfrm>
            <a:off x="1953576" y="4392379"/>
            <a:ext cx="364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풀이</a:t>
            </a: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코딩 대회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95302B-0E27-F6EC-29BE-2B2A84079604}"/>
              </a:ext>
            </a:extLst>
          </p:cNvPr>
          <p:cNvSpPr/>
          <p:nvPr/>
        </p:nvSpPr>
        <p:spPr>
          <a:xfrm>
            <a:off x="2046258" y="378556"/>
            <a:ext cx="7849432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E94DA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  <a:cs typeface="카페24 써라운드" pitchFamily="2" charset="-127"/>
              </a:rPr>
              <a:t>기존 코딩 교육 플랫폼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E94DA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  <a:cs typeface="카페24 써라운드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E12C74-7C08-7D06-A427-33776A1F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2E2-44BE-4B66-9982-61FBEA200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764</Words>
  <Application>Microsoft Office PowerPoint</Application>
  <PresentationFormat>와이드스크린</PresentationFormat>
  <Paragraphs>246</Paragraphs>
  <Slides>22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G마켓 산스 Bold</vt:lpstr>
      <vt:lpstr>Arial</vt:lpstr>
      <vt:lpstr>Wingdings</vt:lpstr>
      <vt:lpstr>맑은 고딕</vt:lpstr>
      <vt:lpstr>G마켓 산스 Medium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</dc:creator>
  <cp:lastModifiedBy>han</cp:lastModifiedBy>
  <cp:revision>38</cp:revision>
  <dcterms:created xsi:type="dcterms:W3CDTF">2022-06-01T03:09:14Z</dcterms:created>
  <dcterms:modified xsi:type="dcterms:W3CDTF">2022-06-09T16:15:00Z</dcterms:modified>
</cp:coreProperties>
</file>